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media/image18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6" r:id="rId7"/>
    <p:sldId id="285" r:id="rId8"/>
    <p:sldId id="287" r:id="rId9"/>
    <p:sldId id="288" r:id="rId10"/>
    <p:sldId id="273" r:id="rId11"/>
    <p:sldId id="274" r:id="rId12"/>
    <p:sldId id="294" r:id="rId13"/>
    <p:sldId id="290" r:id="rId14"/>
    <p:sldId id="276" r:id="rId15"/>
    <p:sldId id="277" r:id="rId16"/>
    <p:sldId id="289" r:id="rId17"/>
    <p:sldId id="291" r:id="rId18"/>
    <p:sldId id="293" r:id="rId19"/>
  </p:sldIdLst>
  <p:sldSz cx="13004800" cy="10007600"/>
  <p:notesSz cx="9296400" cy="7010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0"/>
    <p:restoredTop sz="94694"/>
  </p:normalViewPr>
  <p:slideViewPr>
    <p:cSldViewPr>
      <p:cViewPr varScale="1">
        <p:scale>
          <a:sx n="83" d="100"/>
          <a:sy n="83" d="100"/>
        </p:scale>
        <p:origin x="2152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1991</c:v>
                </c:pt>
                <c:pt idx="1">
                  <c:v>1996</c:v>
                </c:pt>
                <c:pt idx="2">
                  <c:v>2001</c:v>
                </c:pt>
                <c:pt idx="3">
                  <c:v>2006</c:v>
                </c:pt>
                <c:pt idx="4">
                  <c:v>2011</c:v>
                </c:pt>
                <c:pt idx="5">
                  <c:v>2016</c:v>
                </c:pt>
                <c:pt idx="6">
                  <c:v>2021</c:v>
                </c:pt>
              </c:numCache>
            </c:numRef>
          </c:cat>
          <c:val>
            <c:numRef>
              <c:f>Sheet1!$B$2:$B$8</c:f>
              <c:numCache>
                <c:formatCode>#,##0</c:formatCode>
                <c:ptCount val="7"/>
                <c:pt idx="0">
                  <c:v>1709</c:v>
                </c:pt>
                <c:pt idx="1">
                  <c:v>1189</c:v>
                </c:pt>
                <c:pt idx="2">
                  <c:v>1135</c:v>
                </c:pt>
                <c:pt idx="3" formatCode="General">
                  <c:v>877</c:v>
                </c:pt>
                <c:pt idx="4" formatCode="General">
                  <c:v>393</c:v>
                </c:pt>
                <c:pt idx="5" formatCode="General">
                  <c:v>654</c:v>
                </c:pt>
                <c:pt idx="6" formatCode="General">
                  <c:v>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60-6D43-ABF7-7CADDF1392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1991</c:v>
                </c:pt>
                <c:pt idx="1">
                  <c:v>1996</c:v>
                </c:pt>
                <c:pt idx="2">
                  <c:v>2001</c:v>
                </c:pt>
                <c:pt idx="3">
                  <c:v>2006</c:v>
                </c:pt>
                <c:pt idx="4">
                  <c:v>2011</c:v>
                </c:pt>
                <c:pt idx="5">
                  <c:v>2016</c:v>
                </c:pt>
                <c:pt idx="6">
                  <c:v>2021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C760-6D43-ABF7-7CADDF1392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1991</c:v>
                </c:pt>
                <c:pt idx="1">
                  <c:v>1996</c:v>
                </c:pt>
                <c:pt idx="2">
                  <c:v>2001</c:v>
                </c:pt>
                <c:pt idx="3">
                  <c:v>2006</c:v>
                </c:pt>
                <c:pt idx="4">
                  <c:v>2011</c:v>
                </c:pt>
                <c:pt idx="5">
                  <c:v>2016</c:v>
                </c:pt>
                <c:pt idx="6">
                  <c:v>2021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C760-6D43-ABF7-7CADDF1392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35631600"/>
        <c:axId val="903247376"/>
        <c:axId val="0"/>
      </c:bar3DChart>
      <c:catAx>
        <c:axId val="93563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3247376"/>
        <c:crosses val="autoZero"/>
        <c:auto val="1"/>
        <c:lblAlgn val="ctr"/>
        <c:lblOffset val="100"/>
        <c:noMultiLvlLbl val="0"/>
      </c:catAx>
      <c:valAx>
        <c:axId val="903247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563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102356"/>
            <a:ext cx="11054080" cy="21015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0" i="0">
                <a:solidFill>
                  <a:srgbClr val="525252"/>
                </a:solidFill>
                <a:latin typeface="Gill Sans"/>
                <a:cs typeface="Gill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604256"/>
            <a:ext cx="9103360" cy="250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rgbClr val="525252"/>
                </a:solidFill>
                <a:latin typeface="GillSans-Light"/>
                <a:cs typeface="GillSans-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marL="12700">
              <a:lnSpc>
                <a:spcPts val="1265"/>
              </a:lnSpc>
            </a:pPr>
            <a:r>
              <a:rPr dirty="0"/>
              <a:t>Tuesday,</a:t>
            </a:r>
            <a:r>
              <a:rPr spc="30" dirty="0"/>
              <a:t> </a:t>
            </a:r>
            <a:r>
              <a:rPr dirty="0"/>
              <a:t>January</a:t>
            </a:r>
            <a:r>
              <a:rPr spc="40" dirty="0"/>
              <a:t> </a:t>
            </a:r>
            <a:r>
              <a:rPr dirty="0"/>
              <a:t>15,</a:t>
            </a:r>
            <a:r>
              <a:rPr spc="40" dirty="0"/>
              <a:t> </a:t>
            </a:r>
            <a:r>
              <a:rPr spc="-25" dirty="0"/>
              <a:t>13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rgbClr val="525252"/>
                </a:solidFill>
                <a:latin typeface="Gill Sans"/>
                <a:cs typeface="Gill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525252"/>
                </a:solidFill>
                <a:latin typeface="GillSans-Light"/>
                <a:cs typeface="GillSans-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marL="12700">
              <a:lnSpc>
                <a:spcPts val="1265"/>
              </a:lnSpc>
            </a:pPr>
            <a:r>
              <a:rPr dirty="0"/>
              <a:t>Tuesday,</a:t>
            </a:r>
            <a:r>
              <a:rPr spc="30" dirty="0"/>
              <a:t> </a:t>
            </a:r>
            <a:r>
              <a:rPr dirty="0"/>
              <a:t>January</a:t>
            </a:r>
            <a:r>
              <a:rPr spc="40" dirty="0"/>
              <a:t> </a:t>
            </a:r>
            <a:r>
              <a:rPr dirty="0"/>
              <a:t>15,</a:t>
            </a:r>
            <a:r>
              <a:rPr spc="40" dirty="0"/>
              <a:t> </a:t>
            </a:r>
            <a:r>
              <a:rPr spc="-25" dirty="0"/>
              <a:t>13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rgbClr val="525252"/>
                </a:solidFill>
                <a:latin typeface="Gill Sans"/>
                <a:cs typeface="Gill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301748"/>
            <a:ext cx="5657088" cy="66050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301748"/>
            <a:ext cx="5657088" cy="66050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marL="12700">
              <a:lnSpc>
                <a:spcPts val="1265"/>
              </a:lnSpc>
            </a:pPr>
            <a:r>
              <a:rPr dirty="0"/>
              <a:t>Tuesday,</a:t>
            </a:r>
            <a:r>
              <a:rPr spc="30" dirty="0"/>
              <a:t> </a:t>
            </a:r>
            <a:r>
              <a:rPr dirty="0"/>
              <a:t>January</a:t>
            </a:r>
            <a:r>
              <a:rPr spc="40" dirty="0"/>
              <a:t> </a:t>
            </a:r>
            <a:r>
              <a:rPr dirty="0"/>
              <a:t>15,</a:t>
            </a:r>
            <a:r>
              <a:rPr spc="40" dirty="0"/>
              <a:t> </a:t>
            </a:r>
            <a:r>
              <a:rPr spc="-25" dirty="0"/>
              <a:t>13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rgbClr val="525252"/>
                </a:solidFill>
                <a:latin typeface="Gill Sans"/>
                <a:cs typeface="Gill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marL="12700">
              <a:lnSpc>
                <a:spcPts val="1265"/>
              </a:lnSpc>
            </a:pPr>
            <a:r>
              <a:rPr dirty="0"/>
              <a:t>Tuesday,</a:t>
            </a:r>
            <a:r>
              <a:rPr spc="30" dirty="0"/>
              <a:t> </a:t>
            </a:r>
            <a:r>
              <a:rPr dirty="0"/>
              <a:t>January</a:t>
            </a:r>
            <a:r>
              <a:rPr spc="40" dirty="0"/>
              <a:t> </a:t>
            </a:r>
            <a:r>
              <a:rPr dirty="0"/>
              <a:t>15,</a:t>
            </a:r>
            <a:r>
              <a:rPr spc="40" dirty="0"/>
              <a:t> </a:t>
            </a:r>
            <a:r>
              <a:rPr spc="-25" dirty="0"/>
              <a:t>13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marL="12700">
              <a:lnSpc>
                <a:spcPts val="1265"/>
              </a:lnSpc>
            </a:pPr>
            <a:r>
              <a:rPr dirty="0"/>
              <a:t>Tuesday,</a:t>
            </a:r>
            <a:r>
              <a:rPr spc="30" dirty="0"/>
              <a:t> </a:t>
            </a:r>
            <a:r>
              <a:rPr dirty="0"/>
              <a:t>January</a:t>
            </a:r>
            <a:r>
              <a:rPr spc="40" dirty="0"/>
              <a:t> </a:t>
            </a:r>
            <a:r>
              <a:rPr dirty="0"/>
              <a:t>15,</a:t>
            </a:r>
            <a:r>
              <a:rPr spc="40" dirty="0"/>
              <a:t> </a:t>
            </a:r>
            <a:r>
              <a:rPr spc="-25" dirty="0"/>
              <a:t>13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6256" y="246363"/>
            <a:ext cx="10672287" cy="1825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0" i="0">
                <a:solidFill>
                  <a:srgbClr val="525252"/>
                </a:solidFill>
                <a:latin typeface="Gill Sans"/>
                <a:cs typeface="Gill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55700" y="2590800"/>
            <a:ext cx="10231120" cy="6141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rgbClr val="525252"/>
                </a:solidFill>
                <a:latin typeface="GillSans-Light"/>
                <a:cs typeface="GillSans-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6200" y="9788649"/>
            <a:ext cx="172720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marL="12700">
              <a:lnSpc>
                <a:spcPts val="1265"/>
              </a:lnSpc>
            </a:pPr>
            <a:r>
              <a:rPr dirty="0"/>
              <a:t>Tuesday,</a:t>
            </a:r>
            <a:r>
              <a:rPr spc="30" dirty="0"/>
              <a:t> </a:t>
            </a:r>
            <a:r>
              <a:rPr dirty="0"/>
              <a:t>January</a:t>
            </a:r>
            <a:r>
              <a:rPr spc="40" dirty="0"/>
              <a:t> </a:t>
            </a:r>
            <a:r>
              <a:rPr dirty="0"/>
              <a:t>15,</a:t>
            </a:r>
            <a:r>
              <a:rPr spc="40" dirty="0"/>
              <a:t> </a:t>
            </a:r>
            <a:r>
              <a:rPr spc="-25" dirty="0"/>
              <a:t>13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307068"/>
            <a:ext cx="2991104" cy="500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307068"/>
            <a:ext cx="2991104" cy="500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86547" y="6604000"/>
            <a:ext cx="10630853" cy="2929006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700"/>
              </a:spcBef>
            </a:pPr>
            <a:r>
              <a:rPr sz="4400" dirty="0">
                <a:solidFill>
                  <a:srgbClr val="444444"/>
                </a:solidFill>
                <a:latin typeface="GillSans-Light"/>
                <a:cs typeface="GillSans-Light"/>
              </a:rPr>
              <a:t>Maryland’s</a:t>
            </a:r>
            <a:r>
              <a:rPr sz="4400" spc="-645" dirty="0">
                <a:solidFill>
                  <a:srgbClr val="444444"/>
                </a:solidFill>
                <a:latin typeface="GillSans-Light"/>
                <a:cs typeface="GillSans-Light"/>
              </a:rPr>
              <a:t> </a:t>
            </a:r>
            <a:br>
              <a:rPr lang="en-US" sz="4400" spc="-645" dirty="0">
                <a:solidFill>
                  <a:srgbClr val="444444"/>
                </a:solidFill>
                <a:latin typeface="GillSans-Light"/>
                <a:cs typeface="GillSans-Light"/>
              </a:rPr>
            </a:br>
            <a:r>
              <a:rPr sz="4400" dirty="0">
                <a:solidFill>
                  <a:srgbClr val="444444"/>
                </a:solidFill>
                <a:latin typeface="GillSans-Light"/>
                <a:cs typeface="GillSans-Light"/>
              </a:rPr>
              <a:t>Thoroughbred</a:t>
            </a:r>
            <a:r>
              <a:rPr sz="4400" spc="-95" dirty="0">
                <a:solidFill>
                  <a:srgbClr val="444444"/>
                </a:solidFill>
                <a:latin typeface="GillSans-Light"/>
                <a:cs typeface="GillSans-Light"/>
              </a:rPr>
              <a:t> </a:t>
            </a:r>
            <a:r>
              <a:rPr sz="4400" dirty="0">
                <a:solidFill>
                  <a:srgbClr val="444444"/>
                </a:solidFill>
                <a:latin typeface="GillSans-Light"/>
                <a:cs typeface="GillSans-Light"/>
              </a:rPr>
              <a:t>Breeding</a:t>
            </a:r>
            <a:r>
              <a:rPr sz="4400" spc="-55" dirty="0">
                <a:solidFill>
                  <a:srgbClr val="444444"/>
                </a:solidFill>
                <a:latin typeface="GillSans-Light"/>
                <a:cs typeface="GillSans-Light"/>
              </a:rPr>
              <a:t> </a:t>
            </a:r>
            <a:r>
              <a:rPr sz="4400" spc="-10" dirty="0">
                <a:solidFill>
                  <a:srgbClr val="444444"/>
                </a:solidFill>
                <a:latin typeface="GillSans-Light"/>
                <a:cs typeface="GillSans-Light"/>
              </a:rPr>
              <a:t>Industr</a:t>
            </a:r>
            <a:r>
              <a:rPr lang="en-US" sz="4400" spc="-10" dirty="0">
                <a:solidFill>
                  <a:srgbClr val="444444"/>
                </a:solidFill>
                <a:latin typeface="GillSans-Light"/>
                <a:cs typeface="GillSans-Light"/>
              </a:rPr>
              <a:t>y:</a:t>
            </a:r>
          </a:p>
          <a:p>
            <a:pPr marL="12700" algn="ctr">
              <a:lnSpc>
                <a:spcPct val="100000"/>
              </a:lnSpc>
              <a:spcBef>
                <a:spcPts val="700"/>
              </a:spcBef>
            </a:pPr>
            <a:r>
              <a:rPr lang="en-US" sz="4400" spc="-10" dirty="0">
                <a:solidFill>
                  <a:srgbClr val="444444"/>
                </a:solidFill>
                <a:latin typeface="GillSans-Light"/>
                <a:cs typeface="GillSans-Light"/>
              </a:rPr>
              <a:t>Steps to </a:t>
            </a:r>
            <a:br>
              <a:rPr lang="en-US" sz="4400" spc="-10" dirty="0">
                <a:solidFill>
                  <a:srgbClr val="444444"/>
                </a:solidFill>
                <a:latin typeface="GillSans-Light"/>
                <a:cs typeface="GillSans-Light"/>
              </a:rPr>
            </a:br>
            <a:r>
              <a:rPr lang="en-US" sz="4400" spc="-10" dirty="0">
                <a:solidFill>
                  <a:srgbClr val="444444"/>
                </a:solidFill>
                <a:latin typeface="GillSans-Light"/>
                <a:cs typeface="GillSans-Light"/>
              </a:rPr>
              <a:t>Survive and Thrive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3004800" cy="10007599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 descr="A herd of horses running in a field&#10;&#10;Description automatically generated">
            <a:extLst>
              <a:ext uri="{FF2B5EF4-FFF2-40B4-BE49-F238E27FC236}">
                <a16:creationId xmlns:a16="http://schemas.microsoft.com/office/drawing/2014/main" id="{956CB8BE-28C3-EB50-FDCC-C75123172C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955272"/>
            <a:ext cx="8305800" cy="55432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43CD53DC-E142-0E40-D3DC-12E543FA05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8400" y="3056622"/>
            <a:ext cx="9931400" cy="2785378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683895" algn="ctr">
              <a:lnSpc>
                <a:spcPts val="7100"/>
              </a:lnSpc>
              <a:spcBef>
                <a:spcPts val="420"/>
              </a:spcBef>
            </a:pPr>
            <a:r>
              <a:rPr lang="en-US" sz="6000" dirty="0">
                <a:latin typeface="GillSans-Light"/>
                <a:cs typeface="GillSans-Light"/>
              </a:rPr>
              <a:t>What measures can be taken to stimulate the breeding industry in Maryland? </a:t>
            </a:r>
            <a:endParaRPr sz="6000" dirty="0">
              <a:latin typeface="GillSans-Light"/>
              <a:cs typeface="GillSans-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6256" y="660400"/>
            <a:ext cx="10672287" cy="156966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69215" marR="10160" algn="ctr">
              <a:lnSpc>
                <a:spcPct val="100000"/>
              </a:lnSpc>
              <a:spcBef>
                <a:spcPts val="960"/>
              </a:spcBef>
            </a:pPr>
            <a:r>
              <a:rPr lang="en-US" spc="120" dirty="0"/>
              <a:t>BRING BACK STABILITY TO THE THOROUGHBRED INDUSTRY</a:t>
            </a:r>
            <a:endParaRPr spc="130" dirty="0"/>
          </a:p>
        </p:txBody>
      </p:sp>
      <p:sp>
        <p:nvSpPr>
          <p:cNvPr id="7" name="object 7"/>
          <p:cNvSpPr txBox="1"/>
          <p:nvPr/>
        </p:nvSpPr>
        <p:spPr>
          <a:xfrm>
            <a:off x="384048" y="2794000"/>
            <a:ext cx="12420600" cy="5350183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93065" marR="5080" indent="-381000">
              <a:lnSpc>
                <a:spcPts val="4500"/>
              </a:lnSpc>
              <a:spcBef>
                <a:spcPts val="300"/>
              </a:spcBef>
              <a:buChar char="•"/>
              <a:tabLst>
                <a:tab pos="393065" algn="l"/>
              </a:tabLst>
            </a:pPr>
            <a:r>
              <a:rPr lang="en-US" sz="3200" dirty="0">
                <a:solidFill>
                  <a:srgbClr val="525252"/>
                </a:solidFill>
                <a:latin typeface="GillSans-Light"/>
                <a:cs typeface="GillSans-Light"/>
              </a:rPr>
              <a:t>The industry needs a long-term agreement between the racetrack owners, the Maryland Horse Breeders Association, and the Maryland Thoroughbred Horsemen’s Association to bring </a:t>
            </a:r>
            <a:r>
              <a:rPr lang="en-US" sz="3200" b="1" dirty="0">
                <a:solidFill>
                  <a:srgbClr val="525252"/>
                </a:solidFill>
                <a:latin typeface="GillSans-Light"/>
                <a:cs typeface="GillSans-Light"/>
              </a:rPr>
              <a:t>stability</a:t>
            </a:r>
            <a:r>
              <a:rPr lang="en-US" sz="3200" dirty="0">
                <a:solidFill>
                  <a:srgbClr val="525252"/>
                </a:solidFill>
                <a:latin typeface="GillSans-Light"/>
                <a:cs typeface="GillSans-Light"/>
              </a:rPr>
              <a:t> to the industry.</a:t>
            </a:r>
          </a:p>
          <a:p>
            <a:pPr marL="393065" marR="5080" indent="-381000">
              <a:lnSpc>
                <a:spcPts val="4500"/>
              </a:lnSpc>
              <a:spcBef>
                <a:spcPts val="300"/>
              </a:spcBef>
              <a:buChar char="•"/>
              <a:tabLst>
                <a:tab pos="393065" algn="l"/>
              </a:tabLst>
            </a:pPr>
            <a:endParaRPr lang="en-US" sz="3200" dirty="0">
              <a:solidFill>
                <a:srgbClr val="525252"/>
              </a:solidFill>
              <a:latin typeface="GillSans-Light"/>
              <a:cs typeface="GillSans-Light"/>
            </a:endParaRPr>
          </a:p>
          <a:p>
            <a:pPr marL="393065" marR="5080" indent="-381000">
              <a:lnSpc>
                <a:spcPts val="4500"/>
              </a:lnSpc>
              <a:spcBef>
                <a:spcPts val="300"/>
              </a:spcBef>
              <a:buChar char="•"/>
              <a:tabLst>
                <a:tab pos="393065" algn="l"/>
              </a:tabLst>
            </a:pPr>
            <a:r>
              <a:rPr lang="en-US" sz="3200" dirty="0">
                <a:solidFill>
                  <a:srgbClr val="525252"/>
                </a:solidFill>
                <a:latin typeface="GillSans-Light"/>
                <a:cs typeface="GillSans-Light"/>
              </a:rPr>
              <a:t>This will give all investors </a:t>
            </a:r>
            <a:r>
              <a:rPr lang="en-US" sz="3200" b="1" dirty="0">
                <a:solidFill>
                  <a:srgbClr val="525252"/>
                </a:solidFill>
                <a:latin typeface="GillSans-Light"/>
                <a:cs typeface="GillSans-Light"/>
              </a:rPr>
              <a:t>confidence</a:t>
            </a:r>
            <a:r>
              <a:rPr lang="en-US" sz="3200" dirty="0">
                <a:solidFill>
                  <a:srgbClr val="525252"/>
                </a:solidFill>
                <a:latin typeface="GillSans-Light"/>
                <a:cs typeface="GillSans-Light"/>
              </a:rPr>
              <a:t> the industry will be around for many years.</a:t>
            </a:r>
          </a:p>
          <a:p>
            <a:pPr marL="393065" marR="5080" indent="-381000">
              <a:lnSpc>
                <a:spcPts val="4500"/>
              </a:lnSpc>
              <a:spcBef>
                <a:spcPts val="300"/>
              </a:spcBef>
              <a:buChar char="•"/>
              <a:tabLst>
                <a:tab pos="393065" algn="l"/>
              </a:tabLst>
            </a:pPr>
            <a:endParaRPr lang="en-US" sz="3200" dirty="0">
              <a:solidFill>
                <a:srgbClr val="525252"/>
              </a:solidFill>
              <a:latin typeface="GillSans-Light"/>
              <a:cs typeface="GillSans-Light"/>
            </a:endParaRPr>
          </a:p>
          <a:p>
            <a:pPr marL="393065" marR="5080" indent="-381000">
              <a:lnSpc>
                <a:spcPts val="4500"/>
              </a:lnSpc>
              <a:spcBef>
                <a:spcPts val="300"/>
              </a:spcBef>
              <a:buChar char="•"/>
              <a:tabLst>
                <a:tab pos="393065" algn="l"/>
              </a:tabLst>
            </a:pPr>
            <a:r>
              <a:rPr lang="en-US" sz="3200" dirty="0">
                <a:solidFill>
                  <a:srgbClr val="525252"/>
                </a:solidFill>
                <a:latin typeface="GillSans-Light"/>
                <a:cs typeface="GillSans-Light"/>
              </a:rPr>
              <a:t>It will </a:t>
            </a:r>
            <a:r>
              <a:rPr lang="en-US" sz="3200" b="1" dirty="0">
                <a:solidFill>
                  <a:srgbClr val="525252"/>
                </a:solidFill>
                <a:latin typeface="GillSans-Light"/>
                <a:cs typeface="GillSans-Light"/>
              </a:rPr>
              <a:t>benefit</a:t>
            </a:r>
            <a:r>
              <a:rPr lang="en-US" sz="3200" dirty="0">
                <a:solidFill>
                  <a:srgbClr val="525252"/>
                </a:solidFill>
                <a:latin typeface="GillSans-Light"/>
                <a:cs typeface="GillSans-Light"/>
              </a:rPr>
              <a:t> horse sales, horse breeders, horse owners, and the betting public.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0" y="17974"/>
            <a:ext cx="13004800" cy="9753600"/>
            <a:chOff x="0" y="0"/>
            <a:chExt cx="13004800" cy="9753600"/>
          </a:xfrm>
        </p:grpSpPr>
        <p:sp>
          <p:nvSpPr>
            <p:cNvPr id="9" name="object 9"/>
            <p:cNvSpPr/>
            <p:nvPr/>
          </p:nvSpPr>
          <p:spPr>
            <a:xfrm>
              <a:off x="4088161" y="2318826"/>
              <a:ext cx="4826635" cy="635"/>
            </a:xfrm>
            <a:custGeom>
              <a:avLst/>
              <a:gdLst/>
              <a:ahLst/>
              <a:cxnLst/>
              <a:rect l="l" t="t" r="r" b="b"/>
              <a:pathLst>
                <a:path w="4826634" h="635">
                  <a:moveTo>
                    <a:pt x="0" y="0"/>
                  </a:moveTo>
                  <a:lnTo>
                    <a:pt x="4826469" y="12"/>
                  </a:lnTo>
                </a:path>
              </a:pathLst>
            </a:custGeom>
            <a:ln w="12700">
              <a:solidFill>
                <a:srgbClr val="B980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9753600"/>
                  </a:moveTo>
                  <a:lnTo>
                    <a:pt x="13004800" y="9753600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9753600"/>
                  </a:lnTo>
                  <a:close/>
                </a:path>
              </a:pathLst>
            </a:custGeom>
            <a:ln w="12700">
              <a:solidFill>
                <a:srgbClr val="4C4C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6256" y="1224340"/>
            <a:ext cx="10672287" cy="156966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69215" marR="10160" algn="ctr">
              <a:lnSpc>
                <a:spcPct val="100000"/>
              </a:lnSpc>
              <a:spcBef>
                <a:spcPts val="960"/>
              </a:spcBef>
            </a:pPr>
            <a:r>
              <a:rPr lang="en-US" spc="120" dirty="0"/>
              <a:t>DEVELOP ADDITIONAL REVENUE SOURCES (1 of 2)</a:t>
            </a:r>
            <a:endParaRPr spc="130" dirty="0"/>
          </a:p>
        </p:txBody>
      </p:sp>
      <p:sp>
        <p:nvSpPr>
          <p:cNvPr id="7" name="object 7"/>
          <p:cNvSpPr txBox="1"/>
          <p:nvPr/>
        </p:nvSpPr>
        <p:spPr>
          <a:xfrm>
            <a:off x="1222248" y="4011488"/>
            <a:ext cx="10918952" cy="4116512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93065" marR="5080" indent="-381000">
              <a:lnSpc>
                <a:spcPts val="4500"/>
              </a:lnSpc>
              <a:spcBef>
                <a:spcPts val="300"/>
              </a:spcBef>
              <a:buChar char="•"/>
              <a:tabLst>
                <a:tab pos="393065" algn="l"/>
              </a:tabLst>
            </a:pPr>
            <a:r>
              <a:rPr lang="en-US" sz="3800" dirty="0">
                <a:solidFill>
                  <a:srgbClr val="525252"/>
                </a:solidFill>
                <a:latin typeface="GillSans-Light"/>
                <a:cs typeface="GillSans-Light"/>
              </a:rPr>
              <a:t>Add Historical Horse Racing (HHR) machines at the racetracks. These machines use actual horse races from the past but change the names of the horses. </a:t>
            </a:r>
            <a:br>
              <a:rPr lang="en-US" sz="3800" dirty="0">
                <a:solidFill>
                  <a:srgbClr val="525252"/>
                </a:solidFill>
                <a:latin typeface="GillSans-Light"/>
                <a:cs typeface="GillSans-Light"/>
              </a:rPr>
            </a:br>
            <a:endParaRPr lang="en-US" sz="3800" dirty="0">
              <a:solidFill>
                <a:srgbClr val="525252"/>
              </a:solidFill>
              <a:latin typeface="GillSans-Light"/>
              <a:cs typeface="GillSans-Light"/>
            </a:endParaRPr>
          </a:p>
          <a:p>
            <a:pPr marL="393065" marR="5080" indent="-381000">
              <a:lnSpc>
                <a:spcPts val="4500"/>
              </a:lnSpc>
              <a:spcBef>
                <a:spcPts val="300"/>
              </a:spcBef>
              <a:buChar char="•"/>
              <a:tabLst>
                <a:tab pos="393065" algn="l"/>
              </a:tabLst>
            </a:pPr>
            <a:r>
              <a:rPr lang="en-US" sz="3800" dirty="0">
                <a:solidFill>
                  <a:srgbClr val="525252"/>
                </a:solidFill>
                <a:latin typeface="GillSans-Light"/>
                <a:cs typeface="GillSans-Light"/>
              </a:rPr>
              <a:t>HHR machines are available in seven states, and are currently supplementing purses and state-bred funds in AR, KY, LA, and VA. 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0" y="17974"/>
            <a:ext cx="13004800" cy="9753600"/>
            <a:chOff x="0" y="0"/>
            <a:chExt cx="13004800" cy="9753600"/>
          </a:xfrm>
        </p:grpSpPr>
        <p:sp>
          <p:nvSpPr>
            <p:cNvPr id="9" name="object 9"/>
            <p:cNvSpPr/>
            <p:nvPr/>
          </p:nvSpPr>
          <p:spPr>
            <a:xfrm>
              <a:off x="4088161" y="2927791"/>
              <a:ext cx="4826635" cy="635"/>
            </a:xfrm>
            <a:custGeom>
              <a:avLst/>
              <a:gdLst/>
              <a:ahLst/>
              <a:cxnLst/>
              <a:rect l="l" t="t" r="r" b="b"/>
              <a:pathLst>
                <a:path w="4826634" h="635">
                  <a:moveTo>
                    <a:pt x="0" y="0"/>
                  </a:moveTo>
                  <a:lnTo>
                    <a:pt x="4826469" y="12"/>
                  </a:lnTo>
                </a:path>
              </a:pathLst>
            </a:custGeom>
            <a:ln w="12700">
              <a:solidFill>
                <a:srgbClr val="B980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9753600"/>
                  </a:moveTo>
                  <a:lnTo>
                    <a:pt x="13004800" y="9753600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9753600"/>
                  </a:lnTo>
                  <a:close/>
                </a:path>
              </a:pathLst>
            </a:custGeom>
            <a:ln w="12700">
              <a:solidFill>
                <a:srgbClr val="4C4C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99942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6256" y="1270000"/>
            <a:ext cx="10672287" cy="156966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69215" marR="10160" algn="ctr">
              <a:lnSpc>
                <a:spcPct val="100000"/>
              </a:lnSpc>
              <a:spcBef>
                <a:spcPts val="960"/>
              </a:spcBef>
            </a:pPr>
            <a:r>
              <a:rPr lang="en-US" spc="120" dirty="0"/>
              <a:t>DEVELOP ADDITIONAL REVENUE SOURCES (2 of 2)</a:t>
            </a:r>
            <a:endParaRPr spc="130" dirty="0"/>
          </a:p>
        </p:txBody>
      </p:sp>
      <p:sp>
        <p:nvSpPr>
          <p:cNvPr id="7" name="object 7"/>
          <p:cNvSpPr txBox="1"/>
          <p:nvPr/>
        </p:nvSpPr>
        <p:spPr>
          <a:xfrm>
            <a:off x="1069848" y="4005535"/>
            <a:ext cx="11147552" cy="473206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93065" marR="5080" indent="-381000">
              <a:lnSpc>
                <a:spcPts val="4500"/>
              </a:lnSpc>
              <a:spcBef>
                <a:spcPts val="300"/>
              </a:spcBef>
              <a:buChar char="•"/>
              <a:tabLst>
                <a:tab pos="393065" algn="l"/>
              </a:tabLst>
            </a:pPr>
            <a:r>
              <a:rPr lang="en-US" sz="3200" dirty="0">
                <a:solidFill>
                  <a:srgbClr val="525252"/>
                </a:solidFill>
                <a:latin typeface="GillSans-Light"/>
                <a:cs typeface="GillSans-Light"/>
              </a:rPr>
              <a:t>iGaming (any kind of </a:t>
            </a:r>
            <a:r>
              <a:rPr lang="en-US" sz="3200" b="1" dirty="0">
                <a:solidFill>
                  <a:srgbClr val="525252"/>
                </a:solidFill>
                <a:latin typeface="GillSans-Light"/>
                <a:cs typeface="GillSans-Light"/>
              </a:rPr>
              <a:t>online</a:t>
            </a:r>
            <a:r>
              <a:rPr lang="en-US" sz="3200" dirty="0">
                <a:solidFill>
                  <a:srgbClr val="525252"/>
                </a:solidFill>
                <a:latin typeface="GillSans-Light"/>
                <a:cs typeface="GillSans-Light"/>
              </a:rPr>
              <a:t> betting)</a:t>
            </a:r>
            <a:br>
              <a:rPr lang="en-US" sz="3200" dirty="0">
                <a:solidFill>
                  <a:srgbClr val="525252"/>
                </a:solidFill>
                <a:latin typeface="GillSans-Light"/>
                <a:cs typeface="GillSans-Light"/>
              </a:rPr>
            </a:br>
            <a:endParaRPr lang="en-US" sz="3200" dirty="0">
              <a:solidFill>
                <a:srgbClr val="525252"/>
              </a:solidFill>
              <a:latin typeface="GillSans-Light"/>
              <a:cs typeface="GillSans-Light"/>
            </a:endParaRPr>
          </a:p>
          <a:p>
            <a:pPr marL="393065" marR="5080" indent="-381000">
              <a:lnSpc>
                <a:spcPts val="4500"/>
              </a:lnSpc>
              <a:spcBef>
                <a:spcPts val="300"/>
              </a:spcBef>
              <a:buChar char="•"/>
              <a:tabLst>
                <a:tab pos="393065" algn="l"/>
              </a:tabLst>
            </a:pPr>
            <a:r>
              <a:rPr lang="en-US" sz="3200" dirty="0" err="1">
                <a:solidFill>
                  <a:srgbClr val="525252"/>
                </a:solidFill>
                <a:latin typeface="GillSans-Light"/>
                <a:cs typeface="GillSans-Light"/>
              </a:rPr>
              <a:t>RaceTrax</a:t>
            </a:r>
            <a:r>
              <a:rPr lang="en-US" sz="3200" dirty="0">
                <a:solidFill>
                  <a:srgbClr val="525252"/>
                </a:solidFill>
                <a:latin typeface="GillSans-Light"/>
                <a:cs typeface="GillSans-Light"/>
              </a:rPr>
              <a:t> (uses horse racing for a keno-style game)</a:t>
            </a:r>
            <a:br>
              <a:rPr lang="en-US" sz="3200" dirty="0">
                <a:solidFill>
                  <a:srgbClr val="525252"/>
                </a:solidFill>
                <a:latin typeface="GillSans-Light"/>
                <a:cs typeface="GillSans-Light"/>
              </a:rPr>
            </a:br>
            <a:endParaRPr lang="en-US" sz="3200" dirty="0">
              <a:solidFill>
                <a:srgbClr val="525252"/>
              </a:solidFill>
              <a:latin typeface="GillSans-Light"/>
              <a:cs typeface="GillSans-Light"/>
            </a:endParaRPr>
          </a:p>
          <a:p>
            <a:pPr marL="393065" marR="5080" indent="-381000">
              <a:lnSpc>
                <a:spcPts val="4500"/>
              </a:lnSpc>
              <a:spcBef>
                <a:spcPts val="300"/>
              </a:spcBef>
              <a:buFontTx/>
              <a:buChar char="•"/>
              <a:tabLst>
                <a:tab pos="393065" algn="l"/>
              </a:tabLst>
            </a:pPr>
            <a:r>
              <a:rPr lang="en-US" sz="3200" dirty="0">
                <a:solidFill>
                  <a:srgbClr val="525252"/>
                </a:solidFill>
                <a:latin typeface="GillSans-Light"/>
                <a:cs typeface="GillSans-Light"/>
              </a:rPr>
              <a:t>These ideas can then be converted into increased</a:t>
            </a:r>
            <a:r>
              <a:rPr lang="en-US" sz="3200" spc="-20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lang="en-US" sz="3200" dirty="0">
                <a:solidFill>
                  <a:srgbClr val="525252"/>
                </a:solidFill>
                <a:latin typeface="GillSans-Light"/>
                <a:cs typeface="GillSans-Light"/>
              </a:rPr>
              <a:t>Breeder</a:t>
            </a:r>
            <a:r>
              <a:rPr lang="en-US" sz="3200" spc="-15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lang="en-US" sz="3200" dirty="0">
                <a:solidFill>
                  <a:srgbClr val="525252"/>
                </a:solidFill>
                <a:latin typeface="GillSans-Light"/>
                <a:cs typeface="GillSans-Light"/>
              </a:rPr>
              <a:t>and</a:t>
            </a:r>
            <a:r>
              <a:rPr lang="en-US" sz="3200" spc="-20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lang="en-US" sz="3200" dirty="0">
                <a:solidFill>
                  <a:srgbClr val="525252"/>
                </a:solidFill>
                <a:latin typeface="GillSans-Light"/>
                <a:cs typeface="GillSans-Light"/>
              </a:rPr>
              <a:t>Stallion</a:t>
            </a:r>
            <a:r>
              <a:rPr lang="en-US" sz="3200" spc="-15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lang="en-US" sz="3200" dirty="0">
                <a:solidFill>
                  <a:srgbClr val="525252"/>
                </a:solidFill>
                <a:latin typeface="GillSans-Light"/>
                <a:cs typeface="GillSans-Light"/>
              </a:rPr>
              <a:t>Bonuses</a:t>
            </a:r>
            <a:r>
              <a:rPr lang="en-US" sz="3200" spc="-20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lang="en-US" sz="3200" dirty="0">
                <a:solidFill>
                  <a:srgbClr val="525252"/>
                </a:solidFill>
                <a:latin typeface="GillSans-Light"/>
                <a:cs typeface="GillSans-Light"/>
              </a:rPr>
              <a:t>to</a:t>
            </a:r>
            <a:r>
              <a:rPr lang="en-US" sz="3200" spc="25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lang="en-US" sz="3200" dirty="0">
                <a:solidFill>
                  <a:srgbClr val="525252"/>
                </a:solidFill>
                <a:latin typeface="GillSans-Light"/>
                <a:cs typeface="GillSans-Light"/>
              </a:rPr>
              <a:t>Registered</a:t>
            </a:r>
            <a:r>
              <a:rPr lang="en-US" sz="3200" spc="25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lang="en-US" sz="3200" dirty="0">
                <a:solidFill>
                  <a:srgbClr val="525252"/>
                </a:solidFill>
                <a:latin typeface="GillSans-Light"/>
                <a:cs typeface="GillSans-Light"/>
              </a:rPr>
              <a:t>Maryland-Bred and/or Maryland-Sired horses</a:t>
            </a:r>
            <a:r>
              <a:rPr lang="en-US" sz="3200" spc="25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lang="en-US" sz="3200" spc="-25" dirty="0">
                <a:solidFill>
                  <a:srgbClr val="525252"/>
                </a:solidFill>
                <a:latin typeface="GillSans-Light"/>
                <a:cs typeface="GillSans-Light"/>
              </a:rPr>
              <a:t>to </a:t>
            </a:r>
            <a:r>
              <a:rPr lang="en-US" sz="3200" dirty="0">
                <a:solidFill>
                  <a:srgbClr val="525252"/>
                </a:solidFill>
                <a:latin typeface="GillSans-Light"/>
                <a:cs typeface="GillSans-Light"/>
              </a:rPr>
              <a:t>make</a:t>
            </a:r>
            <a:r>
              <a:rPr lang="en-US" sz="3200" spc="-55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lang="en-US" sz="3200" dirty="0">
                <a:solidFill>
                  <a:srgbClr val="525252"/>
                </a:solidFill>
                <a:latin typeface="GillSans-Light"/>
                <a:cs typeface="GillSans-Light"/>
              </a:rPr>
              <a:t>the</a:t>
            </a:r>
            <a:r>
              <a:rPr lang="en-US" sz="3200" spc="-50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lang="en-US" sz="3200" dirty="0">
                <a:solidFill>
                  <a:srgbClr val="525252"/>
                </a:solidFill>
                <a:latin typeface="GillSans-Light"/>
                <a:cs typeface="GillSans-Light"/>
              </a:rPr>
              <a:t>program</a:t>
            </a:r>
            <a:r>
              <a:rPr lang="en-US" sz="3200" spc="-35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lang="en-US" sz="3200" dirty="0">
                <a:solidFill>
                  <a:srgbClr val="525252"/>
                </a:solidFill>
                <a:latin typeface="GillSans-Light"/>
                <a:cs typeface="GillSans-Light"/>
              </a:rPr>
              <a:t>competitive</a:t>
            </a:r>
            <a:r>
              <a:rPr lang="en-US" sz="3200" spc="-50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lang="en-US" sz="3200" dirty="0">
                <a:solidFill>
                  <a:srgbClr val="525252"/>
                </a:solidFill>
                <a:latin typeface="GillSans-Light"/>
                <a:cs typeface="GillSans-Light"/>
              </a:rPr>
              <a:t>with</a:t>
            </a:r>
            <a:r>
              <a:rPr lang="en-US" sz="3200" spc="-50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lang="en-US" sz="3200" dirty="0">
                <a:solidFill>
                  <a:srgbClr val="525252"/>
                </a:solidFill>
                <a:latin typeface="GillSans-Light"/>
                <a:cs typeface="GillSans-Light"/>
              </a:rPr>
              <a:t>those</a:t>
            </a:r>
            <a:r>
              <a:rPr lang="en-US" sz="3200" spc="-50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lang="en-US" sz="3200" spc="-25" dirty="0">
                <a:solidFill>
                  <a:srgbClr val="525252"/>
                </a:solidFill>
                <a:latin typeface="GillSans-Light"/>
                <a:cs typeface="GillSans-Light"/>
              </a:rPr>
              <a:t>of </a:t>
            </a:r>
            <a:r>
              <a:rPr lang="en-US" sz="3200" dirty="0">
                <a:solidFill>
                  <a:srgbClr val="525252"/>
                </a:solidFill>
                <a:latin typeface="GillSans-Light"/>
                <a:cs typeface="GillSans-Light"/>
              </a:rPr>
              <a:t>surrounding</a:t>
            </a:r>
            <a:r>
              <a:rPr lang="en-US" sz="3200" spc="-95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lang="en-US" sz="3200" spc="-10" dirty="0">
                <a:solidFill>
                  <a:srgbClr val="525252"/>
                </a:solidFill>
                <a:latin typeface="GillSans-Light"/>
                <a:cs typeface="GillSans-Light"/>
              </a:rPr>
              <a:t>states.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0" y="6350"/>
            <a:ext cx="13004800" cy="9753600"/>
            <a:chOff x="0" y="0"/>
            <a:chExt cx="13004800" cy="9753600"/>
          </a:xfrm>
        </p:grpSpPr>
        <p:sp>
          <p:nvSpPr>
            <p:cNvPr id="9" name="object 9"/>
            <p:cNvSpPr/>
            <p:nvPr/>
          </p:nvSpPr>
          <p:spPr>
            <a:xfrm>
              <a:off x="4088161" y="3015615"/>
              <a:ext cx="4826635" cy="635"/>
            </a:xfrm>
            <a:custGeom>
              <a:avLst/>
              <a:gdLst/>
              <a:ahLst/>
              <a:cxnLst/>
              <a:rect l="l" t="t" r="r" b="b"/>
              <a:pathLst>
                <a:path w="4826634" h="635">
                  <a:moveTo>
                    <a:pt x="0" y="0"/>
                  </a:moveTo>
                  <a:lnTo>
                    <a:pt x="4826469" y="12"/>
                  </a:lnTo>
                </a:path>
              </a:pathLst>
            </a:custGeom>
            <a:ln w="12700">
              <a:solidFill>
                <a:srgbClr val="B980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9753600"/>
                  </a:moveTo>
                  <a:lnTo>
                    <a:pt x="13004800" y="9753600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9753600"/>
                  </a:lnTo>
                  <a:close/>
                </a:path>
              </a:pathLst>
            </a:custGeom>
            <a:ln w="12700">
              <a:solidFill>
                <a:srgbClr val="4C4C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39012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2713" y="1044650"/>
            <a:ext cx="10672287" cy="1825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7435" marR="5080" indent="-11430">
              <a:lnSpc>
                <a:spcPct val="115300"/>
              </a:lnSpc>
              <a:spcBef>
                <a:spcPts val="95"/>
              </a:spcBef>
            </a:pPr>
            <a:r>
              <a:rPr spc="120" dirty="0"/>
              <a:t>DEVELOP</a:t>
            </a:r>
            <a:r>
              <a:rPr spc="-190" dirty="0"/>
              <a:t> </a:t>
            </a:r>
            <a:r>
              <a:rPr dirty="0"/>
              <a:t>A</a:t>
            </a:r>
            <a:r>
              <a:rPr spc="295" dirty="0"/>
              <a:t> </a:t>
            </a:r>
            <a:r>
              <a:rPr spc="85" dirty="0"/>
              <a:t>MARYLAND-BRED </a:t>
            </a:r>
            <a:r>
              <a:rPr spc="125" dirty="0"/>
              <a:t>RESTRICTED</a:t>
            </a:r>
            <a:r>
              <a:rPr spc="290" dirty="0"/>
              <a:t> </a:t>
            </a:r>
            <a:r>
              <a:rPr spc="55" dirty="0"/>
              <a:t>RACE</a:t>
            </a:r>
            <a:r>
              <a:rPr spc="290" dirty="0"/>
              <a:t> </a:t>
            </a:r>
            <a:r>
              <a:rPr spc="85" dirty="0"/>
              <a:t>PROGRAM</a:t>
            </a:r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DD00B44F-B8F7-946B-B77C-E3A6721F0DEF}"/>
              </a:ext>
            </a:extLst>
          </p:cNvPr>
          <p:cNvSpPr/>
          <p:nvPr/>
        </p:nvSpPr>
        <p:spPr>
          <a:xfrm>
            <a:off x="4037965" y="2869565"/>
            <a:ext cx="4826635" cy="635"/>
          </a:xfrm>
          <a:custGeom>
            <a:avLst/>
            <a:gdLst/>
            <a:ahLst/>
            <a:cxnLst/>
            <a:rect l="l" t="t" r="r" b="b"/>
            <a:pathLst>
              <a:path w="4826634" h="635">
                <a:moveTo>
                  <a:pt x="0" y="0"/>
                </a:moveTo>
                <a:lnTo>
                  <a:pt x="4826469" y="12"/>
                </a:lnTo>
              </a:path>
            </a:pathLst>
          </a:custGeom>
          <a:ln w="12700">
            <a:solidFill>
              <a:srgbClr val="B980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FC204-5938-A8DA-9EBB-61D492C72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3648" y="3730769"/>
            <a:ext cx="11147552" cy="4693593"/>
          </a:xfrm>
        </p:spPr>
        <p:txBody>
          <a:bodyPr/>
          <a:lstStyle/>
          <a:p>
            <a:pPr marL="317500" marR="186055" indent="-304800">
              <a:lnSpc>
                <a:spcPts val="4500"/>
              </a:lnSpc>
              <a:spcBef>
                <a:spcPts val="300"/>
              </a:spcBef>
              <a:buSzPct val="81578"/>
              <a:buChar char="•"/>
              <a:tabLst>
                <a:tab pos="317500" algn="l"/>
              </a:tabLst>
            </a:pPr>
            <a:r>
              <a:rPr lang="en-US" sz="3200" dirty="0">
                <a:solidFill>
                  <a:srgbClr val="525252"/>
                </a:solidFill>
                <a:latin typeface="GillSans-Light"/>
                <a:cs typeface="GillSans-Light"/>
              </a:rPr>
              <a:t>Restricted</a:t>
            </a:r>
            <a:r>
              <a:rPr lang="en-US" sz="3200" spc="15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lang="en-US" sz="3200" dirty="0">
                <a:solidFill>
                  <a:srgbClr val="525252"/>
                </a:solidFill>
                <a:latin typeface="GillSans-Light"/>
                <a:cs typeface="GillSans-Light"/>
              </a:rPr>
              <a:t>races</a:t>
            </a:r>
            <a:r>
              <a:rPr lang="en-US" sz="3200" spc="25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lang="en-US" sz="3200" dirty="0">
                <a:solidFill>
                  <a:srgbClr val="525252"/>
                </a:solidFill>
                <a:latin typeface="GillSans-Light"/>
                <a:cs typeface="GillSans-Light"/>
              </a:rPr>
              <a:t>are</a:t>
            </a:r>
            <a:r>
              <a:rPr lang="en-US" sz="3200" spc="25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lang="en-US" sz="3200" dirty="0">
                <a:solidFill>
                  <a:srgbClr val="525252"/>
                </a:solidFill>
                <a:latin typeface="GillSans-Light"/>
                <a:cs typeface="GillSans-Light"/>
              </a:rPr>
              <a:t>exclusive</a:t>
            </a:r>
            <a:r>
              <a:rPr lang="en-US" sz="3200" spc="25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lang="en-US" sz="3200" dirty="0">
                <a:solidFill>
                  <a:srgbClr val="525252"/>
                </a:solidFill>
                <a:latin typeface="GillSans-Light"/>
                <a:cs typeface="GillSans-Light"/>
              </a:rPr>
              <a:t>to</a:t>
            </a:r>
            <a:r>
              <a:rPr lang="en-US" sz="3200" spc="30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lang="en-US" sz="3200" spc="-10" dirty="0">
                <a:solidFill>
                  <a:srgbClr val="525252"/>
                </a:solidFill>
                <a:latin typeface="GillSans-Light"/>
                <a:cs typeface="GillSans-Light"/>
              </a:rPr>
              <a:t>horses </a:t>
            </a:r>
            <a:r>
              <a:rPr lang="en-US" sz="3200" dirty="0">
                <a:solidFill>
                  <a:srgbClr val="525252"/>
                </a:solidFill>
                <a:latin typeface="GillSans-Light"/>
                <a:cs typeface="GillSans-Light"/>
              </a:rPr>
              <a:t>meeting</a:t>
            </a:r>
            <a:r>
              <a:rPr lang="en-US" sz="3200" spc="35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lang="en-US" sz="3200" dirty="0">
                <a:solidFill>
                  <a:srgbClr val="525252"/>
                </a:solidFill>
                <a:latin typeface="GillSans-Light"/>
                <a:cs typeface="GillSans-Light"/>
              </a:rPr>
              <a:t>certain</a:t>
            </a:r>
            <a:r>
              <a:rPr lang="en-US" sz="3200" spc="55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lang="en-US" sz="3200" dirty="0">
                <a:solidFill>
                  <a:srgbClr val="525252"/>
                </a:solidFill>
                <a:latin typeface="GillSans-Light"/>
                <a:cs typeface="GillSans-Light"/>
              </a:rPr>
              <a:t>conditions–in</a:t>
            </a:r>
            <a:r>
              <a:rPr lang="en-US" sz="3200" spc="50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lang="en-US" sz="3200" dirty="0">
                <a:solidFill>
                  <a:srgbClr val="525252"/>
                </a:solidFill>
                <a:latin typeface="GillSans-Light"/>
                <a:cs typeface="GillSans-Light"/>
              </a:rPr>
              <a:t>this</a:t>
            </a:r>
            <a:r>
              <a:rPr lang="en-US" sz="3200" spc="55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lang="en-US" sz="3200" dirty="0">
                <a:solidFill>
                  <a:srgbClr val="525252"/>
                </a:solidFill>
                <a:latin typeface="GillSans-Light"/>
                <a:cs typeface="GillSans-Light"/>
              </a:rPr>
              <a:t>case,</a:t>
            </a:r>
            <a:r>
              <a:rPr lang="en-US" sz="3200" spc="-270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lang="en-US" sz="3200" spc="-10" dirty="0">
                <a:solidFill>
                  <a:srgbClr val="525252"/>
                </a:solidFill>
                <a:latin typeface="GillSans-Light"/>
                <a:cs typeface="GillSans-Light"/>
              </a:rPr>
              <a:t>sired and/or foaled </a:t>
            </a:r>
            <a:r>
              <a:rPr lang="en-US" sz="3200" dirty="0">
                <a:solidFill>
                  <a:srgbClr val="525252"/>
                </a:solidFill>
                <a:latin typeface="GillSans-Light"/>
                <a:cs typeface="GillSans-Light"/>
              </a:rPr>
              <a:t>in</a:t>
            </a:r>
            <a:r>
              <a:rPr lang="en-US" sz="3200" spc="-30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lang="en-US" sz="3200" spc="-10" dirty="0">
                <a:solidFill>
                  <a:srgbClr val="525252"/>
                </a:solidFill>
                <a:latin typeface="GillSans-Light"/>
                <a:cs typeface="GillSans-Light"/>
              </a:rPr>
              <a:t>Maryland.</a:t>
            </a:r>
            <a:br>
              <a:rPr lang="en-US" sz="3200" spc="-10" dirty="0">
                <a:solidFill>
                  <a:srgbClr val="525252"/>
                </a:solidFill>
                <a:latin typeface="GillSans-Light"/>
                <a:cs typeface="GillSans-Light"/>
              </a:rPr>
            </a:br>
            <a:endParaRPr lang="en-US" sz="3200" spc="-10" dirty="0">
              <a:solidFill>
                <a:srgbClr val="525252"/>
              </a:solidFill>
              <a:latin typeface="GillSans-Light"/>
              <a:cs typeface="GillSans-Light"/>
            </a:endParaRPr>
          </a:p>
          <a:p>
            <a:pPr marL="317500" marR="186055" indent="-304800">
              <a:lnSpc>
                <a:spcPts val="4500"/>
              </a:lnSpc>
              <a:spcBef>
                <a:spcPts val="300"/>
              </a:spcBef>
              <a:buSzPct val="81578"/>
              <a:buChar char="•"/>
              <a:tabLst>
                <a:tab pos="317500" algn="l"/>
              </a:tabLst>
            </a:pPr>
            <a:r>
              <a:rPr lang="en-US" sz="3200" spc="-10" dirty="0"/>
              <a:t>All our neighboring states offer significant opportunities for their state-bred and state-sired horses.</a:t>
            </a:r>
            <a:br>
              <a:rPr lang="en-US" sz="3200" spc="-10" dirty="0"/>
            </a:br>
            <a:endParaRPr lang="en-US" sz="3200" spc="-10" dirty="0"/>
          </a:p>
          <a:p>
            <a:pPr marL="317500" marR="186055" indent="-304800">
              <a:lnSpc>
                <a:spcPts val="4500"/>
              </a:lnSpc>
              <a:spcBef>
                <a:spcPts val="300"/>
              </a:spcBef>
              <a:buSzPct val="81578"/>
              <a:buChar char="•"/>
              <a:tabLst>
                <a:tab pos="317500" algn="l"/>
              </a:tabLst>
            </a:pPr>
            <a:r>
              <a:rPr lang="en-US" sz="3200" spc="-10" dirty="0">
                <a:solidFill>
                  <a:srgbClr val="525252"/>
                </a:solidFill>
                <a:latin typeface="GillSans-Light"/>
                <a:cs typeface="GillSans-Light"/>
              </a:rPr>
              <a:t>Pennsylvania’s restricted race program</a:t>
            </a:r>
            <a:r>
              <a:rPr lang="en-US" sz="3200" spc="-10" dirty="0"/>
              <a:t> is expansive–</a:t>
            </a:r>
            <a:br>
              <a:rPr lang="en-US" sz="3200" spc="-10" dirty="0"/>
            </a:br>
            <a:r>
              <a:rPr lang="en-US" sz="3200" dirty="0">
                <a:solidFill>
                  <a:srgbClr val="525252"/>
                </a:solidFill>
                <a:latin typeface="GillSans-Light"/>
                <a:cs typeface="GillSans-Light"/>
              </a:rPr>
              <a:t>in 2022 the program was $8.2 million.</a:t>
            </a:r>
            <a:endParaRPr lang="en-US" sz="3200" dirty="0">
              <a:solidFill>
                <a:srgbClr val="525252"/>
              </a:solidFill>
              <a:latin typeface="GillSans-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0092C76B-AF13-89D5-7BE7-775E76BBE31C}"/>
              </a:ext>
            </a:extLst>
          </p:cNvPr>
          <p:cNvSpPr txBox="1"/>
          <p:nvPr/>
        </p:nvSpPr>
        <p:spPr>
          <a:xfrm>
            <a:off x="1244600" y="3098800"/>
            <a:ext cx="10744200" cy="540000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17500" marR="186055" indent="-304800">
              <a:lnSpc>
                <a:spcPts val="4500"/>
              </a:lnSpc>
              <a:spcBef>
                <a:spcPts val="300"/>
              </a:spcBef>
              <a:buSzPct val="81578"/>
              <a:buChar char="•"/>
              <a:tabLst>
                <a:tab pos="317500" algn="l"/>
              </a:tabLst>
            </a:pPr>
            <a:r>
              <a:rPr lang="en-US" sz="2400" dirty="0">
                <a:solidFill>
                  <a:srgbClr val="525252"/>
                </a:solidFill>
                <a:latin typeface="GillSans-Light"/>
                <a:cs typeface="GillSans-Light"/>
              </a:rPr>
              <a:t>CREATE </a:t>
            </a:r>
            <a:r>
              <a:rPr lang="en-US" sz="2400" b="1" dirty="0">
                <a:solidFill>
                  <a:srgbClr val="525252"/>
                </a:solidFill>
                <a:latin typeface="GillSans-Light"/>
                <a:cs typeface="GillSans-Light"/>
              </a:rPr>
              <a:t>breeder and owner incentives </a:t>
            </a:r>
            <a:r>
              <a:rPr lang="en-US" sz="2400" dirty="0">
                <a:solidFill>
                  <a:srgbClr val="525252"/>
                </a:solidFill>
                <a:latin typeface="GillSans-Light"/>
                <a:cs typeface="GillSans-Light"/>
              </a:rPr>
              <a:t>that are competitive with surrounding states, including bonuses paid when there is no live racing in Maryland.</a:t>
            </a:r>
            <a:endParaRPr sz="2400" dirty="0">
              <a:latin typeface="GillSans-Light"/>
              <a:cs typeface="GillSans-Light"/>
            </a:endParaRPr>
          </a:p>
          <a:p>
            <a:pPr marL="317500" marR="5080" indent="-304800">
              <a:lnSpc>
                <a:spcPts val="4500"/>
              </a:lnSpc>
              <a:spcBef>
                <a:spcPts val="2100"/>
              </a:spcBef>
              <a:buSzPct val="81578"/>
              <a:buChar char="•"/>
              <a:tabLst>
                <a:tab pos="317500" algn="l"/>
              </a:tabLst>
            </a:pPr>
            <a:r>
              <a:rPr lang="en-US" sz="2400" dirty="0">
                <a:solidFill>
                  <a:srgbClr val="525252"/>
                </a:solidFill>
                <a:latin typeface="GillSans-Light"/>
                <a:cs typeface="GillSans-Light"/>
              </a:rPr>
              <a:t>CREATE </a:t>
            </a:r>
            <a:r>
              <a:rPr lang="en-US" sz="2400" b="1" dirty="0">
                <a:solidFill>
                  <a:srgbClr val="525252"/>
                </a:solidFill>
                <a:latin typeface="GillSans-Light"/>
                <a:cs typeface="GillSans-Light"/>
              </a:rPr>
              <a:t>increased opportunities </a:t>
            </a:r>
            <a:r>
              <a:rPr lang="en-US" sz="2400" dirty="0">
                <a:solidFill>
                  <a:srgbClr val="525252"/>
                </a:solidFill>
                <a:latin typeface="GillSans-Light"/>
                <a:cs typeface="GillSans-Light"/>
              </a:rPr>
              <a:t>and significant </a:t>
            </a:r>
            <a:r>
              <a:rPr lang="en-US" sz="2400" b="1" dirty="0">
                <a:solidFill>
                  <a:srgbClr val="525252"/>
                </a:solidFill>
                <a:latin typeface="GillSans-Light"/>
                <a:cs typeface="GillSans-Light"/>
              </a:rPr>
              <a:t>financial incentives </a:t>
            </a:r>
            <a:r>
              <a:rPr lang="en-US" sz="2400" dirty="0">
                <a:solidFill>
                  <a:srgbClr val="525252"/>
                </a:solidFill>
                <a:latin typeface="GillSans-Light"/>
                <a:cs typeface="GillSans-Light"/>
              </a:rPr>
              <a:t>for Maryland-Bred and Maryland-Sired horses to breed and race in Maryland.</a:t>
            </a:r>
          </a:p>
          <a:p>
            <a:pPr marL="317500" marR="5080" indent="-304800">
              <a:lnSpc>
                <a:spcPts val="4500"/>
              </a:lnSpc>
              <a:spcBef>
                <a:spcPts val="2100"/>
              </a:spcBef>
              <a:buSzPct val="81578"/>
              <a:buChar char="•"/>
              <a:tabLst>
                <a:tab pos="317500" algn="l"/>
              </a:tabLst>
            </a:pPr>
            <a:r>
              <a:rPr lang="en-US" sz="2400" dirty="0">
                <a:solidFill>
                  <a:srgbClr val="525252"/>
                </a:solidFill>
                <a:latin typeface="GillSans-Light"/>
                <a:cs typeface="GillSans-Light"/>
              </a:rPr>
              <a:t>CREATE an </a:t>
            </a:r>
            <a:r>
              <a:rPr lang="en-US" sz="2400" b="1" dirty="0">
                <a:solidFill>
                  <a:srgbClr val="525252"/>
                </a:solidFill>
                <a:latin typeface="GillSans-Light"/>
                <a:cs typeface="GillSans-Light"/>
              </a:rPr>
              <a:t>economic environment conducive to maintaining farms for breeding and raising horses</a:t>
            </a:r>
            <a:r>
              <a:rPr lang="en-US" sz="2400" dirty="0">
                <a:solidFill>
                  <a:srgbClr val="525252"/>
                </a:solidFill>
                <a:latin typeface="GillSans-Light"/>
                <a:cs typeface="GillSans-Light"/>
              </a:rPr>
              <a:t>, thereby serving the state of Maryland by preserving open spaces and the integrity of the </a:t>
            </a:r>
            <a:r>
              <a:rPr lang="en-US" sz="2400" b="1" dirty="0">
                <a:solidFill>
                  <a:srgbClr val="525252"/>
                </a:solidFill>
                <a:latin typeface="GillSans-Light"/>
                <a:cs typeface="GillSans-Light"/>
              </a:rPr>
              <a:t>Chesapeake Bay.</a:t>
            </a:r>
          </a:p>
          <a:p>
            <a:pPr marL="317500" marR="5080" indent="-304800">
              <a:lnSpc>
                <a:spcPts val="4500"/>
              </a:lnSpc>
              <a:spcBef>
                <a:spcPts val="2100"/>
              </a:spcBef>
              <a:buSzPct val="81578"/>
              <a:buChar char="•"/>
              <a:tabLst>
                <a:tab pos="317500" algn="l"/>
              </a:tabLst>
            </a:pPr>
            <a:r>
              <a:rPr lang="en-US" sz="2400" dirty="0">
                <a:solidFill>
                  <a:srgbClr val="525252"/>
                </a:solidFill>
                <a:latin typeface="GillSans-Light"/>
                <a:cs typeface="GillSans-Light"/>
              </a:rPr>
              <a:t>CREATE </a:t>
            </a:r>
            <a:r>
              <a:rPr lang="en-US" sz="2400" b="1" dirty="0">
                <a:solidFill>
                  <a:srgbClr val="525252"/>
                </a:solidFill>
                <a:latin typeface="GillSans-Light"/>
                <a:cs typeface="GillSans-Light"/>
              </a:rPr>
              <a:t>jobs within the industry, </a:t>
            </a:r>
            <a:r>
              <a:rPr lang="en-US" sz="2400" dirty="0">
                <a:solidFill>
                  <a:srgbClr val="525252"/>
                </a:solidFill>
                <a:latin typeface="GillSans-Light"/>
                <a:cs typeface="GillSans-Light"/>
              </a:rPr>
              <a:t>as well as in related fields.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3A1574B-658F-65D2-B077-C7E8E5485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1118850"/>
            <a:ext cx="12366752" cy="1446550"/>
          </a:xfrm>
        </p:spPr>
        <p:txBody>
          <a:bodyPr/>
          <a:lstStyle/>
          <a:p>
            <a:pPr algn="ctr"/>
            <a:r>
              <a:rPr lang="en-US" dirty="0"/>
              <a:t>SUGGESTED INITIATIVES THAT WOULD RESULT IN POSITIVE EFFECTS</a:t>
            </a: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1ED8B0D8-0298-8DC4-C81C-A921990AC8D7}"/>
              </a:ext>
            </a:extLst>
          </p:cNvPr>
          <p:cNvSpPr/>
          <p:nvPr/>
        </p:nvSpPr>
        <p:spPr>
          <a:xfrm>
            <a:off x="3960177" y="2717165"/>
            <a:ext cx="4826635" cy="635"/>
          </a:xfrm>
          <a:custGeom>
            <a:avLst/>
            <a:gdLst/>
            <a:ahLst/>
            <a:cxnLst/>
            <a:rect l="l" t="t" r="r" b="b"/>
            <a:pathLst>
              <a:path w="4826634" h="635">
                <a:moveTo>
                  <a:pt x="0" y="0"/>
                </a:moveTo>
                <a:lnTo>
                  <a:pt x="4826469" y="12"/>
                </a:lnTo>
              </a:path>
            </a:pathLst>
          </a:custGeom>
          <a:ln w="12700">
            <a:solidFill>
              <a:srgbClr val="B980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blue shirt and black hat&#10;&#10;Description automatically generated">
            <a:extLst>
              <a:ext uri="{FF2B5EF4-FFF2-40B4-BE49-F238E27FC236}">
                <a16:creationId xmlns:a16="http://schemas.microsoft.com/office/drawing/2014/main" id="{F8243D4D-9A3F-EEAE-FDED-EE9C8300FD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68" y="3867919"/>
            <a:ext cx="2401445" cy="3001806"/>
          </a:xfrm>
          <a:prstGeom prst="rect">
            <a:avLst/>
          </a:prstGeom>
        </p:spPr>
      </p:pic>
      <p:pic>
        <p:nvPicPr>
          <p:cNvPr id="4" name="Picture 3" descr="A person wearing a hat and jacket&#10;&#10;Description automatically generated">
            <a:extLst>
              <a:ext uri="{FF2B5EF4-FFF2-40B4-BE49-F238E27FC236}">
                <a16:creationId xmlns:a16="http://schemas.microsoft.com/office/drawing/2014/main" id="{8CF24C10-B46F-1D49-18E4-CF9CC04496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268" y="4060096"/>
            <a:ext cx="2541349" cy="2606900"/>
          </a:xfrm>
          <a:prstGeom prst="rect">
            <a:avLst/>
          </a:prstGeom>
        </p:spPr>
      </p:pic>
      <p:pic>
        <p:nvPicPr>
          <p:cNvPr id="5" name="Picture 4" descr="A person and person holding a silver tray&#10;&#10;Description automatically generated">
            <a:extLst>
              <a:ext uri="{FF2B5EF4-FFF2-40B4-BE49-F238E27FC236}">
                <a16:creationId xmlns:a16="http://schemas.microsoft.com/office/drawing/2014/main" id="{218E6A36-B941-6918-D358-588087039A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109" y="3807121"/>
            <a:ext cx="1969130" cy="2656933"/>
          </a:xfrm>
          <a:prstGeom prst="rect">
            <a:avLst/>
          </a:prstGeom>
        </p:spPr>
      </p:pic>
      <p:pic>
        <p:nvPicPr>
          <p:cNvPr id="7" name="Picture 6" descr="A person working on a horse&#10;&#10;Description automatically generated">
            <a:extLst>
              <a:ext uri="{FF2B5EF4-FFF2-40B4-BE49-F238E27FC236}">
                <a16:creationId xmlns:a16="http://schemas.microsoft.com/office/drawing/2014/main" id="{06B89EB9-E2B8-F518-8FDB-46909A51E2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824" y="7020660"/>
            <a:ext cx="2541349" cy="2760851"/>
          </a:xfrm>
          <a:prstGeom prst="rect">
            <a:avLst/>
          </a:prstGeom>
        </p:spPr>
      </p:pic>
      <p:pic>
        <p:nvPicPr>
          <p:cNvPr id="19" name="Picture 18" descr="A person walking a horse&#10;&#10;Description automatically generated">
            <a:extLst>
              <a:ext uri="{FF2B5EF4-FFF2-40B4-BE49-F238E27FC236}">
                <a16:creationId xmlns:a16="http://schemas.microsoft.com/office/drawing/2014/main" id="{902E774E-2A7C-3AD0-8A7E-783CCF897D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68" y="7349740"/>
            <a:ext cx="2109270" cy="2304514"/>
          </a:xfrm>
          <a:prstGeom prst="rect">
            <a:avLst/>
          </a:prstGeom>
        </p:spPr>
      </p:pic>
      <p:pic>
        <p:nvPicPr>
          <p:cNvPr id="20" name="Picture 19" descr="A young person wearing a horse helmet&#10;&#10;Description automatically generated">
            <a:extLst>
              <a:ext uri="{FF2B5EF4-FFF2-40B4-BE49-F238E27FC236}">
                <a16:creationId xmlns:a16="http://schemas.microsoft.com/office/drawing/2014/main" id="{DBD5BE79-BBC1-5F6B-68D8-B8E3311348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109" y="6961136"/>
            <a:ext cx="2109270" cy="2797989"/>
          </a:xfrm>
          <a:prstGeom prst="rect">
            <a:avLst/>
          </a:prstGeom>
        </p:spPr>
      </p:pic>
      <p:sp>
        <p:nvSpPr>
          <p:cNvPr id="24" name="Title 7">
            <a:extLst>
              <a:ext uri="{FF2B5EF4-FFF2-40B4-BE49-F238E27FC236}">
                <a16:creationId xmlns:a16="http://schemas.microsoft.com/office/drawing/2014/main" id="{F6347F46-DED1-9F24-3E94-A459E152B929}"/>
              </a:ext>
            </a:extLst>
          </p:cNvPr>
          <p:cNvSpPr txBox="1">
            <a:spLocks/>
          </p:cNvSpPr>
          <p:nvPr/>
        </p:nvSpPr>
        <p:spPr>
          <a:xfrm>
            <a:off x="1166256" y="203200"/>
            <a:ext cx="10672287" cy="49948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Gill Sans" panose="020B0502020104020203" pitchFamily="34" charset="-79"/>
                <a:cs typeface="Gill Sans" panose="020B0502020104020203" pitchFamily="34" charset="-79"/>
              </a:rPr>
              <a:t>THE MANY FACES OF THE MARYLAND HORSE INDUSTRY</a:t>
            </a:r>
          </a:p>
        </p:txBody>
      </p:sp>
      <p:sp>
        <p:nvSpPr>
          <p:cNvPr id="26" name="object 9">
            <a:extLst>
              <a:ext uri="{FF2B5EF4-FFF2-40B4-BE49-F238E27FC236}">
                <a16:creationId xmlns:a16="http://schemas.microsoft.com/office/drawing/2014/main" id="{BCC52832-5AB1-1263-1E79-80FFB2EE088F}"/>
              </a:ext>
            </a:extLst>
          </p:cNvPr>
          <p:cNvSpPr/>
          <p:nvPr/>
        </p:nvSpPr>
        <p:spPr>
          <a:xfrm>
            <a:off x="3960177" y="812800"/>
            <a:ext cx="4826635" cy="635"/>
          </a:xfrm>
          <a:custGeom>
            <a:avLst/>
            <a:gdLst/>
            <a:ahLst/>
            <a:cxnLst/>
            <a:rect l="l" t="t" r="r" b="b"/>
            <a:pathLst>
              <a:path w="4826634" h="635">
                <a:moveTo>
                  <a:pt x="0" y="0"/>
                </a:moveTo>
                <a:lnTo>
                  <a:pt x="4826469" y="12"/>
                </a:lnTo>
              </a:path>
            </a:pathLst>
          </a:custGeom>
          <a:ln w="12700">
            <a:solidFill>
              <a:srgbClr val="B980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923AAD97-D7FF-81E2-5D9E-CB15E888B9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824" y="1319663"/>
            <a:ext cx="2815340" cy="1990376"/>
          </a:xfrm>
          <a:prstGeom prst="rect">
            <a:avLst/>
          </a:prstGeom>
        </p:spPr>
      </p:pic>
      <p:pic>
        <p:nvPicPr>
          <p:cNvPr id="32" name="Picture 31" descr="A person wearing a blue hat and sunglasses&#10;&#10;Description automatically generated">
            <a:extLst>
              <a:ext uri="{FF2B5EF4-FFF2-40B4-BE49-F238E27FC236}">
                <a16:creationId xmlns:a16="http://schemas.microsoft.com/office/drawing/2014/main" id="{2E4E7C14-9E38-C982-A31A-2E4FBA79D5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109" y="1203744"/>
            <a:ext cx="2134454" cy="2106295"/>
          </a:xfrm>
          <a:prstGeom prst="rect">
            <a:avLst/>
          </a:prstGeom>
        </p:spPr>
      </p:pic>
      <p:pic>
        <p:nvPicPr>
          <p:cNvPr id="34" name="Picture 33" descr="A person wearing a helmet and goggles&#10;&#10;Description automatically generated">
            <a:extLst>
              <a:ext uri="{FF2B5EF4-FFF2-40B4-BE49-F238E27FC236}">
                <a16:creationId xmlns:a16="http://schemas.microsoft.com/office/drawing/2014/main" id="{FF4DB1C8-2B2D-E7B4-67DE-97E95C66FEC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68" y="1217887"/>
            <a:ext cx="2573505" cy="217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81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D40B3DF7-FA00-452D-ECEB-E2C11E52CD1F}"/>
              </a:ext>
            </a:extLst>
          </p:cNvPr>
          <p:cNvSpPr txBox="1">
            <a:spLocks/>
          </p:cNvSpPr>
          <p:nvPr/>
        </p:nvSpPr>
        <p:spPr>
          <a:xfrm>
            <a:off x="1166256" y="246888"/>
            <a:ext cx="10672287" cy="144655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7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LINKS TO INFORMATIONAL RESOURCES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75A2DF5-AE8D-C846-9E7E-B11875D39879}"/>
              </a:ext>
            </a:extLst>
          </p:cNvPr>
          <p:cNvSpPr txBox="1">
            <a:spLocks/>
          </p:cNvSpPr>
          <p:nvPr/>
        </p:nvSpPr>
        <p:spPr>
          <a:xfrm>
            <a:off x="2921000" y="2031997"/>
            <a:ext cx="7315200" cy="7312023"/>
          </a:xfrm>
          <a:prstGeom prst="rect">
            <a:avLst/>
          </a:prstGeom>
        </p:spPr>
        <p:txBody>
          <a:bodyPr anchor="t" anchorCtr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 </a:t>
            </a:r>
            <a:r>
              <a:rPr lang="en-US" sz="1600" b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Maryland Horse Breeders Association &amp; Affiliated Organizations</a:t>
            </a:r>
          </a:p>
          <a:p>
            <a:pPr lvl="1" algn="ctr"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>
                <a:solidFill>
                  <a:schemeClr val="tx1"/>
                </a:solidFill>
                <a:latin typeface="GillSans-Light"/>
              </a:rPr>
              <a:t>Marylandthoroughbred.com</a:t>
            </a:r>
            <a:endParaRPr lang="en-US" sz="1600" dirty="0">
              <a:solidFill>
                <a:schemeClr val="tx1"/>
              </a:solidFill>
              <a:latin typeface="GillSans-Light"/>
            </a:endParaRPr>
          </a:p>
          <a:p>
            <a:pPr lvl="1" algn="ctr"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>
                <a:solidFill>
                  <a:schemeClr val="tx1"/>
                </a:solidFill>
                <a:latin typeface="GillSans-Light"/>
              </a:rPr>
              <a:t>Marylandmillion.com</a:t>
            </a:r>
            <a:endParaRPr lang="en-US" sz="1600" dirty="0">
              <a:solidFill>
                <a:schemeClr val="tx1"/>
              </a:solidFill>
              <a:latin typeface="GillSans-Light"/>
            </a:endParaRPr>
          </a:p>
          <a:p>
            <a:pPr lvl="1" algn="ctr"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>
                <a:solidFill>
                  <a:schemeClr val="tx1"/>
                </a:solidFill>
                <a:latin typeface="GillSans-Light"/>
              </a:rPr>
              <a:t>Marylandhorse.com</a:t>
            </a:r>
            <a:endParaRPr lang="en-US" sz="1600" dirty="0">
              <a:solidFill>
                <a:schemeClr val="tx1"/>
              </a:solidFill>
              <a:latin typeface="GillSans-Light"/>
            </a:endParaRPr>
          </a:p>
          <a:p>
            <a:pPr lvl="1" algn="ctr"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>
                <a:solidFill>
                  <a:schemeClr val="tx1"/>
                </a:solidFill>
                <a:latin typeface="GillSans-Light"/>
              </a:rPr>
              <a:t>Midatlantictb.com</a:t>
            </a:r>
            <a:endParaRPr lang="en-US" sz="1600" dirty="0">
              <a:solidFill>
                <a:schemeClr val="tx1"/>
              </a:solidFill>
              <a:latin typeface="GillSans-Light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Pennsylvania &amp; Virginia Breed Associations</a:t>
            </a:r>
          </a:p>
          <a:p>
            <a:pPr lvl="1" algn="ctr"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>
                <a:solidFill>
                  <a:schemeClr val="tx1"/>
                </a:solidFill>
                <a:latin typeface="GillSans-Light"/>
              </a:rPr>
              <a:t>Pabred.com</a:t>
            </a:r>
            <a:endParaRPr lang="en-US" sz="1600" dirty="0">
              <a:solidFill>
                <a:schemeClr val="tx1"/>
              </a:solidFill>
              <a:latin typeface="GillSans-Light"/>
            </a:endParaRPr>
          </a:p>
          <a:p>
            <a:pPr lvl="1" algn="ctr"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>
                <a:solidFill>
                  <a:schemeClr val="tx1"/>
                </a:solidFill>
                <a:latin typeface="GillSans-Light"/>
              </a:rPr>
              <a:t>Vabred.org</a:t>
            </a:r>
            <a:endParaRPr lang="en-US" sz="1600" dirty="0">
              <a:solidFill>
                <a:schemeClr val="tx1"/>
              </a:solidFill>
              <a:latin typeface="GillSans-Light"/>
            </a:endParaRPr>
          </a:p>
          <a:p>
            <a:pPr lvl="1" algn="ctr"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>
                <a:solidFill>
                  <a:schemeClr val="tx1"/>
                </a:solidFill>
                <a:latin typeface="GillSans-Light"/>
              </a:rPr>
              <a:t>Virginiahorseracing.com</a:t>
            </a:r>
            <a:endParaRPr lang="en-US" sz="1600" dirty="0">
              <a:solidFill>
                <a:schemeClr val="tx1"/>
              </a:solidFill>
              <a:latin typeface="GillSans-Light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The Jockey Club – National Stud Book &amp; Registry</a:t>
            </a:r>
          </a:p>
          <a:p>
            <a:pPr lvl="1" algn="ctr"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>
                <a:solidFill>
                  <a:schemeClr val="tx1"/>
                </a:solidFill>
                <a:latin typeface="GillSans-Light"/>
              </a:rPr>
              <a:t>Jockeyclub.com</a:t>
            </a:r>
            <a:endParaRPr lang="en-US" sz="1600" dirty="0">
              <a:solidFill>
                <a:schemeClr val="tx1"/>
              </a:solidFill>
              <a:latin typeface="GillSans-Light"/>
            </a:endParaRPr>
          </a:p>
          <a:p>
            <a:pPr lvl="1" algn="ctr"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>
                <a:solidFill>
                  <a:schemeClr val="tx1"/>
                </a:solidFill>
                <a:latin typeface="GillSans-Light"/>
              </a:rPr>
              <a:t>Ownerview.com</a:t>
            </a:r>
            <a:endParaRPr lang="en-US" sz="1600" dirty="0">
              <a:solidFill>
                <a:schemeClr val="tx1"/>
              </a:solidFill>
              <a:latin typeface="GillSans-Light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Maryland Racing Commission</a:t>
            </a:r>
          </a:p>
          <a:p>
            <a:pPr lvl="1" algn="ctr"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>
                <a:solidFill>
                  <a:schemeClr val="tx1"/>
                </a:solidFill>
                <a:latin typeface="GillSans-Light"/>
              </a:rPr>
              <a:t>Dllr.state.md.us</a:t>
            </a:r>
            <a:r>
              <a:rPr lang="en-US" sz="1600" dirty="0">
                <a:solidFill>
                  <a:schemeClr val="tx1"/>
                </a:solidFill>
                <a:latin typeface="GillSans-Light"/>
              </a:rPr>
              <a:t>/racing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Possible Revenue Sources</a:t>
            </a:r>
          </a:p>
          <a:p>
            <a:pPr lvl="1" algn="ctr"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>
                <a:solidFill>
                  <a:schemeClr val="tx1"/>
                </a:solidFill>
                <a:latin typeface="GillSans-Light"/>
              </a:rPr>
              <a:t>Mdlottery.com</a:t>
            </a:r>
            <a:r>
              <a:rPr lang="en-US" sz="1600" dirty="0">
                <a:solidFill>
                  <a:schemeClr val="tx1"/>
                </a:solidFill>
                <a:latin typeface="GillSans-Light"/>
              </a:rPr>
              <a:t>/games/</a:t>
            </a:r>
            <a:r>
              <a:rPr lang="en-US" sz="1600" dirty="0" err="1">
                <a:solidFill>
                  <a:schemeClr val="tx1"/>
                </a:solidFill>
                <a:latin typeface="GillSans-Light"/>
              </a:rPr>
              <a:t>racetrax</a:t>
            </a:r>
            <a:endParaRPr lang="en-US" sz="1600" dirty="0">
              <a:solidFill>
                <a:schemeClr val="tx1"/>
              </a:solidFill>
              <a:latin typeface="GillSans-Light"/>
            </a:endParaRPr>
          </a:p>
          <a:p>
            <a:pPr lvl="1" algn="ctr"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>
                <a:solidFill>
                  <a:schemeClr val="tx1"/>
                </a:solidFill>
                <a:latin typeface="GillSans-Light"/>
              </a:rPr>
              <a:t>Bettingusa.com</a:t>
            </a:r>
            <a:r>
              <a:rPr lang="en-US" sz="1600" dirty="0">
                <a:solidFill>
                  <a:schemeClr val="tx1"/>
                </a:solidFill>
                <a:latin typeface="GillSans-Light"/>
              </a:rPr>
              <a:t>/historical-horse-racing-machines</a:t>
            </a:r>
          </a:p>
          <a:p>
            <a:pPr lvl="1" algn="ctr"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>
                <a:solidFill>
                  <a:schemeClr val="tx1"/>
                </a:solidFill>
                <a:latin typeface="GillSans-Light"/>
              </a:rPr>
              <a:t>Sportsbettingdime.com</a:t>
            </a:r>
            <a:r>
              <a:rPr lang="en-US" sz="1600" dirty="0">
                <a:solidFill>
                  <a:schemeClr val="tx1"/>
                </a:solidFill>
                <a:latin typeface="GillSans-Light"/>
              </a:rPr>
              <a:t>/guides/legal/</a:t>
            </a:r>
            <a:r>
              <a:rPr lang="en-US" sz="1600" dirty="0" err="1">
                <a:solidFill>
                  <a:schemeClr val="tx1"/>
                </a:solidFill>
                <a:latin typeface="GillSans-Light"/>
              </a:rPr>
              <a:t>igaming</a:t>
            </a:r>
            <a:endParaRPr lang="en-US" sz="1600" dirty="0">
              <a:solidFill>
                <a:schemeClr val="tx1"/>
              </a:solidFill>
              <a:latin typeface="GillSans-Light"/>
            </a:endParaRPr>
          </a:p>
          <a:p>
            <a:pPr lvl="1" algn="ctr">
              <a:spcBef>
                <a:spcPts val="600"/>
              </a:spcBef>
              <a:spcAft>
                <a:spcPts val="600"/>
              </a:spcAft>
            </a:pPr>
            <a:endParaRPr lang="en-US" sz="1600" dirty="0">
              <a:solidFill>
                <a:schemeClr val="tx1"/>
              </a:solidFill>
              <a:latin typeface="GillSans-Light"/>
            </a:endParaRPr>
          </a:p>
          <a:p>
            <a:pPr lvl="1" algn="ctr">
              <a:spcBef>
                <a:spcPts val="600"/>
              </a:spcBef>
              <a:spcAft>
                <a:spcPts val="600"/>
              </a:spcAft>
            </a:pPr>
            <a:endParaRPr lang="en-US" sz="1600" dirty="0">
              <a:solidFill>
                <a:schemeClr val="tx1"/>
              </a:solidFill>
              <a:latin typeface="GillSans-Light"/>
            </a:endParaRPr>
          </a:p>
          <a:p>
            <a:pPr lvl="1" algn="ctr">
              <a:spcBef>
                <a:spcPts val="600"/>
              </a:spcBef>
              <a:spcAft>
                <a:spcPts val="600"/>
              </a:spcAft>
            </a:pPr>
            <a:endParaRPr lang="en-US" sz="1600" dirty="0">
              <a:solidFill>
                <a:schemeClr val="tx1"/>
              </a:solidFill>
              <a:latin typeface="GillSans-Light"/>
            </a:endParaRPr>
          </a:p>
          <a:p>
            <a:pPr lvl="1" algn="ctr">
              <a:spcBef>
                <a:spcPts val="600"/>
              </a:spcBef>
              <a:spcAft>
                <a:spcPts val="600"/>
              </a:spcAft>
            </a:pPr>
            <a:endParaRPr lang="en-US" sz="1600" dirty="0">
              <a:solidFill>
                <a:schemeClr val="tx1"/>
              </a:solidFill>
              <a:latin typeface="GillSans-Light"/>
            </a:endParaRP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2AF752AD-4DC8-8C1B-A4D7-B80FF82B8D07}"/>
              </a:ext>
            </a:extLst>
          </p:cNvPr>
          <p:cNvSpPr/>
          <p:nvPr/>
        </p:nvSpPr>
        <p:spPr>
          <a:xfrm>
            <a:off x="3960177" y="1879600"/>
            <a:ext cx="4826635" cy="635"/>
          </a:xfrm>
          <a:custGeom>
            <a:avLst/>
            <a:gdLst/>
            <a:ahLst/>
            <a:cxnLst/>
            <a:rect l="l" t="t" r="r" b="b"/>
            <a:pathLst>
              <a:path w="4826634" h="635">
                <a:moveTo>
                  <a:pt x="0" y="0"/>
                </a:moveTo>
                <a:lnTo>
                  <a:pt x="4826469" y="12"/>
                </a:lnTo>
              </a:path>
            </a:pathLst>
          </a:custGeom>
          <a:ln w="12700">
            <a:solidFill>
              <a:srgbClr val="B980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BF793DF-27A6-3B15-55A3-AEF2730494C0}"/>
              </a:ext>
            </a:extLst>
          </p:cNvPr>
          <p:cNvSpPr txBox="1">
            <a:spLocks/>
          </p:cNvSpPr>
          <p:nvPr/>
        </p:nvSpPr>
        <p:spPr>
          <a:xfrm>
            <a:off x="4445000" y="7975600"/>
            <a:ext cx="4625848" cy="13716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600" dirty="0">
              <a:solidFill>
                <a:schemeClr val="tx1"/>
              </a:solidFill>
              <a:latin typeface="GillSans-Light"/>
            </a:endParaRPr>
          </a:p>
        </p:txBody>
      </p:sp>
    </p:spTree>
    <p:extLst>
      <p:ext uri="{BB962C8B-B14F-4D97-AF65-F5344CB8AC3E}">
        <p14:creationId xmlns:p14="http://schemas.microsoft.com/office/powerpoint/2010/main" val="2910236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horse and foal running in a field&#10;&#10;Description automatically generated">
            <a:extLst>
              <a:ext uri="{FF2B5EF4-FFF2-40B4-BE49-F238E27FC236}">
                <a16:creationId xmlns:a16="http://schemas.microsoft.com/office/drawing/2014/main" id="{49038F39-093F-D58C-F80A-1843F0A327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27000"/>
            <a:ext cx="3881736" cy="2598965"/>
          </a:xfrm>
          <a:prstGeom prst="rect">
            <a:avLst/>
          </a:prstGeom>
        </p:spPr>
      </p:pic>
      <p:pic>
        <p:nvPicPr>
          <p:cNvPr id="3" name="Picture 2" descr="A person riding a horse&#10;&#10;Description automatically generated">
            <a:extLst>
              <a:ext uri="{FF2B5EF4-FFF2-40B4-BE49-F238E27FC236}">
                <a16:creationId xmlns:a16="http://schemas.microsoft.com/office/drawing/2014/main" id="{0AD506C4-0934-DE8C-7648-492F594637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127000"/>
            <a:ext cx="3881736" cy="2587824"/>
          </a:xfrm>
          <a:prstGeom prst="rect">
            <a:avLst/>
          </a:prstGeom>
        </p:spPr>
      </p:pic>
      <p:pic>
        <p:nvPicPr>
          <p:cNvPr id="4" name="Picture 3" descr="A horse racing with jockeys on the back&#10;&#10;Description automatically generated">
            <a:extLst>
              <a:ext uri="{FF2B5EF4-FFF2-40B4-BE49-F238E27FC236}">
                <a16:creationId xmlns:a16="http://schemas.microsoft.com/office/drawing/2014/main" id="{9B7D47C2-0482-BF93-EAD2-3C41AE0926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00" y="127000"/>
            <a:ext cx="3891264" cy="25878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184E66-6769-068F-14C0-C90DE1E9E380}"/>
              </a:ext>
            </a:extLst>
          </p:cNvPr>
          <p:cNvSpPr txBox="1"/>
          <p:nvPr/>
        </p:nvSpPr>
        <p:spPr>
          <a:xfrm>
            <a:off x="914400" y="2946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From foaling in Maryland…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AF6221-69E4-8FF0-1FAE-CBB9C5302088}"/>
              </a:ext>
            </a:extLst>
          </p:cNvPr>
          <p:cNvSpPr txBox="1"/>
          <p:nvPr/>
        </p:nvSpPr>
        <p:spPr>
          <a:xfrm>
            <a:off x="5129784" y="2946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To training in Maryland…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54EDDB-CE54-DD02-FAA5-132935CFAEA6}"/>
              </a:ext>
            </a:extLst>
          </p:cNvPr>
          <p:cNvSpPr txBox="1"/>
          <p:nvPr/>
        </p:nvSpPr>
        <p:spPr>
          <a:xfrm>
            <a:off x="9387840" y="2946400"/>
            <a:ext cx="282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To racing in Maryland!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B056E9-FA21-D267-AC08-E097BDDF0B06}"/>
              </a:ext>
            </a:extLst>
          </p:cNvPr>
          <p:cNvSpPr txBox="1"/>
          <p:nvPr/>
        </p:nvSpPr>
        <p:spPr>
          <a:xfrm>
            <a:off x="3903631" y="3632200"/>
            <a:ext cx="473879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Maryland Horse Breeders Association</a:t>
            </a:r>
            <a:br>
              <a:rPr lang="en-US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endParaRPr lang="en-US" sz="2400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algn="ctr"/>
            <a:r>
              <a:rPr lang="en-US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321 Main Street</a:t>
            </a:r>
          </a:p>
          <a:p>
            <a:pPr algn="ctr"/>
            <a:r>
              <a:rPr lang="en-US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Reisterstown, MD, 21136</a:t>
            </a:r>
          </a:p>
          <a:p>
            <a:pPr algn="ctr"/>
            <a:r>
              <a:rPr lang="en-US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(410) 252-2100</a:t>
            </a:r>
            <a:br>
              <a:rPr lang="en-US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US" sz="2400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info@marylandthoroughbred.com</a:t>
            </a:r>
            <a:endParaRPr lang="en-US" sz="2400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EFF0AD-4759-547F-47D7-905E087436D8}"/>
              </a:ext>
            </a:extLst>
          </p:cNvPr>
          <p:cNvSpPr txBox="1"/>
          <p:nvPr/>
        </p:nvSpPr>
        <p:spPr>
          <a:xfrm>
            <a:off x="1701800" y="8432800"/>
            <a:ext cx="1680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Kent Murray</a:t>
            </a:r>
            <a:br>
              <a:rPr lang="en-US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US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President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C2C913-EEB8-A796-23FD-3ADC59FA3662}"/>
              </a:ext>
            </a:extLst>
          </p:cNvPr>
          <p:cNvSpPr txBox="1"/>
          <p:nvPr/>
        </p:nvSpPr>
        <p:spPr>
          <a:xfrm>
            <a:off x="9005690" y="8356600"/>
            <a:ext cx="24497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Cricket Goodall</a:t>
            </a:r>
            <a:br>
              <a:rPr lang="en-US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US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Executive Director</a:t>
            </a:r>
          </a:p>
        </p:txBody>
      </p:sp>
      <p:pic>
        <p:nvPicPr>
          <p:cNvPr id="12" name="Picture 11" descr="A person with a mustache wearing a green shirt&#10;&#10;Description automatically generated">
            <a:extLst>
              <a:ext uri="{FF2B5EF4-FFF2-40B4-BE49-F238E27FC236}">
                <a16:creationId xmlns:a16="http://schemas.microsoft.com/office/drawing/2014/main" id="{8FDAFC2D-BE16-725C-A5BC-E128D81A9A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242" y="5120866"/>
            <a:ext cx="2281739" cy="3142006"/>
          </a:xfrm>
          <a:prstGeom prst="rect">
            <a:avLst/>
          </a:prstGeom>
        </p:spPr>
      </p:pic>
      <p:pic>
        <p:nvPicPr>
          <p:cNvPr id="14" name="Picture 13" descr="A person smiling in front of flowers&#10;&#10;Description automatically generated">
            <a:extLst>
              <a:ext uri="{FF2B5EF4-FFF2-40B4-BE49-F238E27FC236}">
                <a16:creationId xmlns:a16="http://schemas.microsoft.com/office/drawing/2014/main" id="{974CE53E-5AC0-D67D-2BCB-391F29F264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866" y="5003800"/>
            <a:ext cx="2283290" cy="3142006"/>
          </a:xfrm>
          <a:prstGeom prst="rect">
            <a:avLst/>
          </a:prstGeom>
        </p:spPr>
      </p:pic>
      <p:pic>
        <p:nvPicPr>
          <p:cNvPr id="13" name="Picture 12" descr="A horse head in a yellow square with red text&#10;&#10;Description automatically generated">
            <a:extLst>
              <a:ext uri="{FF2B5EF4-FFF2-40B4-BE49-F238E27FC236}">
                <a16:creationId xmlns:a16="http://schemas.microsoft.com/office/drawing/2014/main" id="{FFC1A469-BAB7-E11E-E12A-0464AB9306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150" y="6223000"/>
            <a:ext cx="32385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06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7350" y="3923030"/>
            <a:ext cx="9631680" cy="4128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31140">
              <a:lnSpc>
                <a:spcPct val="107200"/>
              </a:lnSpc>
              <a:spcBef>
                <a:spcPts val="95"/>
              </a:spcBef>
            </a:pPr>
            <a:r>
              <a:rPr sz="4200" dirty="0">
                <a:solidFill>
                  <a:srgbClr val="525252"/>
                </a:solidFill>
                <a:latin typeface="GillSans-Light"/>
                <a:cs typeface="GillSans-Light"/>
              </a:rPr>
              <a:t>The</a:t>
            </a:r>
            <a:r>
              <a:rPr sz="4200" spc="190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sz="4200" dirty="0">
                <a:solidFill>
                  <a:srgbClr val="525252"/>
                </a:solidFill>
                <a:latin typeface="GillSans-Light"/>
                <a:cs typeface="GillSans-Light"/>
              </a:rPr>
              <a:t>Horse</a:t>
            </a:r>
            <a:r>
              <a:rPr sz="4200" spc="170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sz="4200" dirty="0">
                <a:solidFill>
                  <a:srgbClr val="525252"/>
                </a:solidFill>
                <a:latin typeface="GillSans-Light"/>
                <a:cs typeface="GillSans-Light"/>
              </a:rPr>
              <a:t>Breeding</a:t>
            </a:r>
            <a:r>
              <a:rPr sz="4200" spc="195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sz="4200" spc="70" dirty="0">
                <a:solidFill>
                  <a:srgbClr val="525252"/>
                </a:solidFill>
                <a:latin typeface="GillSans-Light"/>
                <a:cs typeface="GillSans-Light"/>
              </a:rPr>
              <a:t>Industry</a:t>
            </a:r>
            <a:r>
              <a:rPr sz="4200" spc="190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sz="4200" dirty="0">
                <a:solidFill>
                  <a:srgbClr val="525252"/>
                </a:solidFill>
                <a:latin typeface="GillSans-Light"/>
                <a:cs typeface="GillSans-Light"/>
              </a:rPr>
              <a:t>is</a:t>
            </a:r>
            <a:r>
              <a:rPr sz="4200" spc="190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sz="4200" dirty="0">
                <a:solidFill>
                  <a:srgbClr val="525252"/>
                </a:solidFill>
                <a:latin typeface="GillSans-Light"/>
                <a:cs typeface="GillSans-Light"/>
              </a:rPr>
              <a:t>all</a:t>
            </a:r>
            <a:r>
              <a:rPr sz="4200" spc="190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sz="4200" spc="-10" dirty="0">
                <a:solidFill>
                  <a:srgbClr val="525252"/>
                </a:solidFill>
                <a:latin typeface="GillSans-Light"/>
                <a:cs typeface="GillSans-Light"/>
              </a:rPr>
              <a:t>aspects </a:t>
            </a:r>
            <a:r>
              <a:rPr sz="4200" dirty="0">
                <a:solidFill>
                  <a:srgbClr val="525252"/>
                </a:solidFill>
                <a:latin typeface="GillSans-Light"/>
                <a:cs typeface="GillSans-Light"/>
              </a:rPr>
              <a:t>of</a:t>
            </a:r>
            <a:r>
              <a:rPr sz="4200" spc="250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sz="4200" dirty="0">
                <a:solidFill>
                  <a:srgbClr val="525252"/>
                </a:solidFill>
                <a:latin typeface="GillSans-Light"/>
                <a:cs typeface="GillSans-Light"/>
              </a:rPr>
              <a:t>agriculture</a:t>
            </a:r>
            <a:r>
              <a:rPr sz="4200" spc="235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sz="4200" dirty="0">
                <a:solidFill>
                  <a:srgbClr val="525252"/>
                </a:solidFill>
                <a:latin typeface="GillSans-Light"/>
                <a:cs typeface="GillSans-Light"/>
              </a:rPr>
              <a:t>involved</a:t>
            </a:r>
            <a:r>
              <a:rPr sz="4200" spc="254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sz="4200" dirty="0">
                <a:solidFill>
                  <a:srgbClr val="525252"/>
                </a:solidFill>
                <a:latin typeface="GillSans-Light"/>
                <a:cs typeface="GillSans-Light"/>
              </a:rPr>
              <a:t>in</a:t>
            </a:r>
            <a:r>
              <a:rPr sz="4200" spc="250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sz="4200" dirty="0">
                <a:solidFill>
                  <a:srgbClr val="525252"/>
                </a:solidFill>
                <a:latin typeface="GillSans-Light"/>
                <a:cs typeface="GillSans-Light"/>
              </a:rPr>
              <a:t>maintaining</a:t>
            </a:r>
            <a:r>
              <a:rPr sz="4200" spc="254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sz="4200" spc="40" dirty="0">
                <a:solidFill>
                  <a:srgbClr val="525252"/>
                </a:solidFill>
                <a:latin typeface="GillSans-Light"/>
                <a:cs typeface="GillSans-Light"/>
              </a:rPr>
              <a:t>horses </a:t>
            </a:r>
            <a:r>
              <a:rPr sz="4200" dirty="0">
                <a:solidFill>
                  <a:srgbClr val="525252"/>
                </a:solidFill>
                <a:latin typeface="GillSans-Light"/>
                <a:cs typeface="GillSans-Light"/>
              </a:rPr>
              <a:t>of</a:t>
            </a:r>
            <a:r>
              <a:rPr sz="4200" spc="185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sz="4200" dirty="0">
                <a:solidFill>
                  <a:srgbClr val="525252"/>
                </a:solidFill>
                <a:latin typeface="GillSans-Light"/>
                <a:cs typeface="GillSans-Light"/>
              </a:rPr>
              <a:t>breeding</a:t>
            </a:r>
            <a:r>
              <a:rPr sz="4200" spc="185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sz="4200" dirty="0">
                <a:solidFill>
                  <a:srgbClr val="525252"/>
                </a:solidFill>
                <a:latin typeface="GillSans-Light"/>
                <a:cs typeface="GillSans-Light"/>
              </a:rPr>
              <a:t>age</a:t>
            </a:r>
            <a:r>
              <a:rPr sz="4200" spc="185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sz="4200" dirty="0">
                <a:solidFill>
                  <a:srgbClr val="525252"/>
                </a:solidFill>
                <a:latin typeface="GillSans-Light"/>
                <a:cs typeface="GillSans-Light"/>
              </a:rPr>
              <a:t>and</a:t>
            </a:r>
            <a:r>
              <a:rPr sz="4200" spc="185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sz="4200" spc="45" dirty="0">
                <a:solidFill>
                  <a:srgbClr val="525252"/>
                </a:solidFill>
                <a:latin typeface="GillSans-Light"/>
                <a:cs typeface="GillSans-Light"/>
              </a:rPr>
              <a:t>raising</a:t>
            </a:r>
            <a:r>
              <a:rPr sz="4200" spc="190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sz="4200" dirty="0">
                <a:solidFill>
                  <a:srgbClr val="525252"/>
                </a:solidFill>
                <a:latin typeface="GillSans-Light"/>
                <a:cs typeface="GillSans-Light"/>
              </a:rPr>
              <a:t>their</a:t>
            </a:r>
            <a:r>
              <a:rPr sz="4200" spc="185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sz="4200" spc="-10" dirty="0">
                <a:solidFill>
                  <a:srgbClr val="525252"/>
                </a:solidFill>
                <a:latin typeface="GillSans-Light"/>
                <a:cs typeface="GillSans-Light"/>
              </a:rPr>
              <a:t>offspring.</a:t>
            </a:r>
            <a:endParaRPr sz="4200" dirty="0">
              <a:latin typeface="GillSans-Light"/>
              <a:cs typeface="GillSans-Light"/>
            </a:endParaRPr>
          </a:p>
          <a:p>
            <a:pPr marL="12700" marR="5080">
              <a:lnSpc>
                <a:spcPts val="5400"/>
              </a:lnSpc>
              <a:spcBef>
                <a:spcPts val="5"/>
              </a:spcBef>
            </a:pPr>
            <a:r>
              <a:rPr sz="4200" dirty="0">
                <a:solidFill>
                  <a:srgbClr val="525252"/>
                </a:solidFill>
                <a:latin typeface="GillSans-Light"/>
                <a:cs typeface="GillSans-Light"/>
              </a:rPr>
              <a:t>It</a:t>
            </a:r>
            <a:r>
              <a:rPr sz="4200" spc="15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sz="4200" dirty="0">
                <a:solidFill>
                  <a:srgbClr val="525252"/>
                </a:solidFill>
                <a:latin typeface="GillSans-Light"/>
                <a:cs typeface="GillSans-Light"/>
              </a:rPr>
              <a:t>encompasses</a:t>
            </a:r>
            <a:r>
              <a:rPr sz="4200" spc="185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sz="4200" dirty="0">
                <a:solidFill>
                  <a:srgbClr val="525252"/>
                </a:solidFill>
                <a:latin typeface="GillSans-Light"/>
                <a:cs typeface="GillSans-Light"/>
              </a:rPr>
              <a:t>the</a:t>
            </a:r>
            <a:r>
              <a:rPr sz="4200" spc="20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sz="4200" dirty="0">
                <a:solidFill>
                  <a:srgbClr val="525252"/>
                </a:solidFill>
                <a:latin typeface="GillSans-Light"/>
                <a:cs typeface="GillSans-Light"/>
              </a:rPr>
              <a:t>horses,</a:t>
            </a:r>
            <a:r>
              <a:rPr sz="4200" spc="-330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sz="4200" dirty="0">
                <a:solidFill>
                  <a:srgbClr val="525252"/>
                </a:solidFill>
                <a:latin typeface="GillSans-Light"/>
                <a:cs typeface="GillSans-Light"/>
              </a:rPr>
              <a:t>their</a:t>
            </a:r>
            <a:r>
              <a:rPr sz="4200" spc="20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sz="4200" dirty="0">
                <a:solidFill>
                  <a:srgbClr val="525252"/>
                </a:solidFill>
                <a:latin typeface="GillSans-Light"/>
                <a:cs typeface="GillSans-Light"/>
              </a:rPr>
              <a:t>owners</a:t>
            </a:r>
            <a:r>
              <a:rPr sz="4200" spc="5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sz="4200" spc="-25" dirty="0">
                <a:solidFill>
                  <a:srgbClr val="525252"/>
                </a:solidFill>
                <a:latin typeface="GillSans-Light"/>
                <a:cs typeface="GillSans-Light"/>
              </a:rPr>
              <a:t>and </a:t>
            </a:r>
            <a:r>
              <a:rPr sz="4200" dirty="0">
                <a:solidFill>
                  <a:srgbClr val="525252"/>
                </a:solidFill>
                <a:latin typeface="GillSans-Light"/>
                <a:cs typeface="GillSans-Light"/>
              </a:rPr>
              <a:t>caretakers,</a:t>
            </a:r>
            <a:r>
              <a:rPr sz="4200" spc="-330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sz="4200" dirty="0">
                <a:solidFill>
                  <a:srgbClr val="525252"/>
                </a:solidFill>
                <a:latin typeface="GillSans-Light"/>
                <a:cs typeface="GillSans-Light"/>
              </a:rPr>
              <a:t>as</a:t>
            </a:r>
            <a:r>
              <a:rPr sz="4200" spc="20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sz="4200" dirty="0">
                <a:solidFill>
                  <a:srgbClr val="525252"/>
                </a:solidFill>
                <a:latin typeface="GillSans-Light"/>
                <a:cs typeface="GillSans-Light"/>
              </a:rPr>
              <a:t>well</a:t>
            </a:r>
            <a:r>
              <a:rPr sz="4200" spc="20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sz="4200" dirty="0">
                <a:solidFill>
                  <a:srgbClr val="525252"/>
                </a:solidFill>
                <a:latin typeface="GillSans-Light"/>
                <a:cs typeface="GillSans-Light"/>
              </a:rPr>
              <a:t>as</a:t>
            </a:r>
            <a:r>
              <a:rPr sz="4200" spc="15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sz="4200" dirty="0">
                <a:solidFill>
                  <a:srgbClr val="525252"/>
                </a:solidFill>
                <a:latin typeface="GillSans-Light"/>
                <a:cs typeface="GillSans-Light"/>
              </a:rPr>
              <a:t>the</a:t>
            </a:r>
            <a:r>
              <a:rPr sz="4200" spc="20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sz="4200" dirty="0">
                <a:solidFill>
                  <a:srgbClr val="525252"/>
                </a:solidFill>
                <a:latin typeface="GillSans-Light"/>
                <a:cs typeface="GillSans-Light"/>
              </a:rPr>
              <a:t>associated</a:t>
            </a:r>
            <a:r>
              <a:rPr sz="4200" spc="20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sz="4200" dirty="0">
                <a:solidFill>
                  <a:srgbClr val="525252"/>
                </a:solidFill>
                <a:latin typeface="GillSans-Light"/>
                <a:cs typeface="GillSans-Light"/>
              </a:rPr>
              <a:t>farms</a:t>
            </a:r>
            <a:r>
              <a:rPr sz="4200" spc="20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sz="4200" spc="-25" dirty="0">
                <a:solidFill>
                  <a:srgbClr val="525252"/>
                </a:solidFill>
                <a:latin typeface="GillSans-Light"/>
                <a:cs typeface="GillSans-Light"/>
              </a:rPr>
              <a:t>and </a:t>
            </a:r>
            <a:r>
              <a:rPr lang="en-US" sz="4200" dirty="0">
                <a:solidFill>
                  <a:srgbClr val="525252"/>
                </a:solidFill>
                <a:latin typeface="GillSans-Light"/>
                <a:cs typeface="GillSans-Light"/>
              </a:rPr>
              <a:t>many</a:t>
            </a:r>
            <a:r>
              <a:rPr sz="4200" spc="120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sz="4200" dirty="0">
                <a:solidFill>
                  <a:srgbClr val="525252"/>
                </a:solidFill>
                <a:latin typeface="GillSans-Light"/>
                <a:cs typeface="GillSans-Light"/>
              </a:rPr>
              <a:t>ancillary</a:t>
            </a:r>
            <a:r>
              <a:rPr sz="4200" spc="125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sz="4200" dirty="0">
                <a:solidFill>
                  <a:srgbClr val="525252"/>
                </a:solidFill>
                <a:latin typeface="GillSans-Light"/>
                <a:cs typeface="GillSans-Light"/>
              </a:rPr>
              <a:t>service</a:t>
            </a:r>
            <a:r>
              <a:rPr sz="4200" spc="120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sz="4200" spc="-10" dirty="0">
                <a:solidFill>
                  <a:srgbClr val="525252"/>
                </a:solidFill>
                <a:latin typeface="GillSans-Light"/>
                <a:cs typeface="GillSans-Light"/>
              </a:rPr>
              <a:t>providers.</a:t>
            </a:r>
            <a:endParaRPr sz="4200" dirty="0">
              <a:latin typeface="GillSans-Light"/>
              <a:cs typeface="GillSans-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0432" y="968450"/>
            <a:ext cx="10672287" cy="1825550"/>
          </a:xfrm>
          <a:prstGeom prst="rect">
            <a:avLst/>
          </a:prstGeom>
        </p:spPr>
        <p:txBody>
          <a:bodyPr vert="horz" wrap="square" lIns="0" tIns="210836" rIns="0" bIns="0" rtlCol="0">
            <a:spAutoFit/>
          </a:bodyPr>
          <a:lstStyle/>
          <a:p>
            <a:pPr marL="17780" marR="9525" algn="ctr">
              <a:lnSpc>
                <a:spcPts val="5630"/>
              </a:lnSpc>
              <a:spcBef>
                <a:spcPts val="100"/>
              </a:spcBef>
            </a:pPr>
            <a:r>
              <a:rPr sz="4800" dirty="0"/>
              <a:t>WHAT</a:t>
            </a:r>
            <a:r>
              <a:rPr sz="4800" spc="240" dirty="0"/>
              <a:t> </a:t>
            </a:r>
            <a:r>
              <a:rPr sz="4800" spc="70" dirty="0"/>
              <a:t>IS</a:t>
            </a:r>
            <a:r>
              <a:rPr sz="4800" spc="-330" dirty="0"/>
              <a:t> </a:t>
            </a:r>
            <a:r>
              <a:rPr sz="4800" spc="65" dirty="0"/>
              <a:t>THE</a:t>
            </a:r>
            <a:endParaRPr sz="4800" dirty="0"/>
          </a:p>
          <a:p>
            <a:pPr marL="17780" algn="ctr">
              <a:lnSpc>
                <a:spcPts val="5630"/>
              </a:lnSpc>
            </a:pPr>
            <a:r>
              <a:rPr sz="4800" spc="110" dirty="0"/>
              <a:t>HORSE</a:t>
            </a:r>
            <a:r>
              <a:rPr sz="4800" spc="300" dirty="0"/>
              <a:t> </a:t>
            </a:r>
            <a:r>
              <a:rPr sz="4800" spc="120" dirty="0"/>
              <a:t>BREEDING</a:t>
            </a:r>
            <a:r>
              <a:rPr sz="4800" spc="300" dirty="0"/>
              <a:t> </a:t>
            </a:r>
            <a:r>
              <a:rPr sz="4800" spc="75" dirty="0"/>
              <a:t>INDUSTRY?</a:t>
            </a:r>
            <a:endParaRPr sz="4800" dirty="0"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3004800" cy="9761237"/>
            <a:chOff x="0" y="0"/>
            <a:chExt cx="13004800" cy="10007600"/>
          </a:xfrm>
        </p:grpSpPr>
        <p:sp>
          <p:nvSpPr>
            <p:cNvPr id="5" name="object 5"/>
            <p:cNvSpPr/>
            <p:nvPr/>
          </p:nvSpPr>
          <p:spPr>
            <a:xfrm>
              <a:off x="4088161" y="2863883"/>
              <a:ext cx="4826635" cy="635"/>
            </a:xfrm>
            <a:custGeom>
              <a:avLst/>
              <a:gdLst/>
              <a:ahLst/>
              <a:cxnLst/>
              <a:rect l="l" t="t" r="r" b="b"/>
              <a:pathLst>
                <a:path w="4826634" h="635">
                  <a:moveTo>
                    <a:pt x="0" y="0"/>
                  </a:moveTo>
                  <a:lnTo>
                    <a:pt x="4826469" y="12"/>
                  </a:lnTo>
                </a:path>
              </a:pathLst>
            </a:custGeom>
            <a:ln w="12700">
              <a:solidFill>
                <a:srgbClr val="B980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3004800" cy="10007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9753600"/>
                  </a:moveTo>
                  <a:lnTo>
                    <a:pt x="13004800" y="9753600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9753600"/>
                  </a:lnTo>
                  <a:close/>
                </a:path>
              </a:pathLst>
            </a:custGeom>
            <a:ln w="12700">
              <a:solidFill>
                <a:srgbClr val="4C4C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1400" y="2717800"/>
            <a:ext cx="6181725" cy="6432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 indent="-304165">
              <a:lnSpc>
                <a:spcPct val="100000"/>
              </a:lnSpc>
              <a:spcBef>
                <a:spcPts val="100"/>
              </a:spcBef>
              <a:buSzPct val="81944"/>
              <a:buChar char="•"/>
              <a:tabLst>
                <a:tab pos="316865" algn="l"/>
              </a:tabLst>
            </a:pPr>
            <a:r>
              <a:rPr sz="3600" dirty="0">
                <a:solidFill>
                  <a:srgbClr val="525252"/>
                </a:solidFill>
                <a:latin typeface="GillSans-Light"/>
                <a:cs typeface="GillSans-Light"/>
              </a:rPr>
              <a:t>28,000-plus</a:t>
            </a:r>
            <a:r>
              <a:rPr sz="3600" spc="-10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sz="3600" dirty="0">
                <a:solidFill>
                  <a:srgbClr val="525252"/>
                </a:solidFill>
                <a:latin typeface="GillSans-Light"/>
                <a:cs typeface="GillSans-Light"/>
              </a:rPr>
              <a:t>people </a:t>
            </a:r>
            <a:r>
              <a:rPr sz="3600" spc="-10" dirty="0">
                <a:solidFill>
                  <a:srgbClr val="525252"/>
                </a:solidFill>
                <a:latin typeface="GillSans-Light"/>
                <a:cs typeface="GillSans-Light"/>
              </a:rPr>
              <a:t>involved</a:t>
            </a:r>
            <a:endParaRPr sz="3600" dirty="0">
              <a:latin typeface="GillSans-Light"/>
              <a:cs typeface="GillSans-Light"/>
            </a:endParaRPr>
          </a:p>
          <a:p>
            <a:pPr marL="316865" indent="-304165">
              <a:lnSpc>
                <a:spcPct val="100000"/>
              </a:lnSpc>
              <a:spcBef>
                <a:spcPts val="3080"/>
              </a:spcBef>
              <a:buSzPct val="81944"/>
              <a:buChar char="•"/>
              <a:tabLst>
                <a:tab pos="316865" algn="l"/>
              </a:tabLst>
            </a:pPr>
            <a:r>
              <a:rPr sz="3600" dirty="0">
                <a:solidFill>
                  <a:srgbClr val="525252"/>
                </a:solidFill>
                <a:latin typeface="GillSans-Light"/>
                <a:cs typeface="GillSans-Light"/>
              </a:rPr>
              <a:t>$</a:t>
            </a:r>
            <a:r>
              <a:rPr lang="en-US" sz="3600" dirty="0">
                <a:solidFill>
                  <a:srgbClr val="525252"/>
                </a:solidFill>
                <a:latin typeface="GillSans-Light"/>
                <a:cs typeface="GillSans-Light"/>
              </a:rPr>
              <a:t>1 billion spent annually by industry participants</a:t>
            </a:r>
            <a:endParaRPr sz="3600" dirty="0">
              <a:latin typeface="GillSans-Light"/>
              <a:cs typeface="GillSans-Light"/>
            </a:endParaRPr>
          </a:p>
          <a:p>
            <a:pPr marL="316865" indent="-304165">
              <a:lnSpc>
                <a:spcPct val="100000"/>
              </a:lnSpc>
              <a:spcBef>
                <a:spcPts val="3080"/>
              </a:spcBef>
              <a:buSzPct val="81944"/>
              <a:buChar char="•"/>
              <a:tabLst>
                <a:tab pos="316865" algn="l"/>
              </a:tabLst>
            </a:pPr>
            <a:r>
              <a:rPr lang="en-US" sz="3600" dirty="0">
                <a:solidFill>
                  <a:srgbClr val="525252"/>
                </a:solidFill>
                <a:latin typeface="GillSans-Light"/>
                <a:cs typeface="GillSans-Light"/>
              </a:rPr>
              <a:t>705</a:t>
            </a:r>
            <a:r>
              <a:rPr sz="3600" dirty="0">
                <a:solidFill>
                  <a:srgbClr val="525252"/>
                </a:solidFill>
                <a:latin typeface="GillSans-Light"/>
                <a:cs typeface="GillSans-Light"/>
              </a:rPr>
              <a:t>,000 total </a:t>
            </a:r>
            <a:r>
              <a:rPr sz="3600" spc="-10" dirty="0">
                <a:solidFill>
                  <a:srgbClr val="525252"/>
                </a:solidFill>
                <a:latin typeface="GillSans-Light"/>
                <a:cs typeface="GillSans-Light"/>
              </a:rPr>
              <a:t>acres</a:t>
            </a:r>
            <a:endParaRPr sz="3600" dirty="0">
              <a:latin typeface="GillSans-Light"/>
              <a:cs typeface="GillSans-Light"/>
            </a:endParaRPr>
          </a:p>
          <a:p>
            <a:pPr marL="316865" indent="-304165">
              <a:lnSpc>
                <a:spcPct val="100000"/>
              </a:lnSpc>
              <a:spcBef>
                <a:spcPts val="3080"/>
              </a:spcBef>
              <a:buSzPct val="81944"/>
              <a:buChar char="•"/>
              <a:tabLst>
                <a:tab pos="316865" algn="l"/>
              </a:tabLst>
            </a:pPr>
            <a:r>
              <a:rPr sz="3600" dirty="0">
                <a:solidFill>
                  <a:srgbClr val="525252"/>
                </a:solidFill>
                <a:latin typeface="GillSans-Light"/>
                <a:cs typeface="GillSans-Light"/>
              </a:rPr>
              <a:t>Economic</a:t>
            </a:r>
            <a:r>
              <a:rPr sz="3600" spc="-45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sz="3600" dirty="0">
                <a:solidFill>
                  <a:srgbClr val="525252"/>
                </a:solidFill>
                <a:latin typeface="GillSans-Light"/>
                <a:cs typeface="GillSans-Light"/>
              </a:rPr>
              <a:t>impact</a:t>
            </a:r>
            <a:r>
              <a:rPr lang="en-US" sz="3600" spc="-40" dirty="0">
                <a:solidFill>
                  <a:srgbClr val="525252"/>
                </a:solidFill>
                <a:latin typeface="GillSans-Light"/>
                <a:cs typeface="GillSans-Light"/>
              </a:rPr>
              <a:t>: </a:t>
            </a:r>
            <a:r>
              <a:rPr sz="3600" dirty="0">
                <a:solidFill>
                  <a:srgbClr val="525252"/>
                </a:solidFill>
                <a:latin typeface="GillSans-Light"/>
                <a:cs typeface="GillSans-Light"/>
              </a:rPr>
              <a:t>$</a:t>
            </a:r>
            <a:r>
              <a:rPr lang="en-US" sz="3600" dirty="0">
                <a:solidFill>
                  <a:srgbClr val="525252"/>
                </a:solidFill>
                <a:latin typeface="GillSans-Light"/>
                <a:cs typeface="GillSans-Light"/>
              </a:rPr>
              <a:t>2</a:t>
            </a:r>
            <a:r>
              <a:rPr sz="3600" dirty="0">
                <a:solidFill>
                  <a:srgbClr val="525252"/>
                </a:solidFill>
                <a:latin typeface="GillSans-Light"/>
                <a:cs typeface="GillSans-Light"/>
              </a:rPr>
              <a:t>.</a:t>
            </a:r>
            <a:r>
              <a:rPr lang="en-US" sz="3600" dirty="0">
                <a:solidFill>
                  <a:srgbClr val="525252"/>
                </a:solidFill>
                <a:latin typeface="GillSans-Light"/>
                <a:cs typeface="GillSans-Light"/>
              </a:rPr>
              <a:t>1</a:t>
            </a:r>
            <a:r>
              <a:rPr sz="3600" spc="-10" dirty="0">
                <a:solidFill>
                  <a:srgbClr val="525252"/>
                </a:solidFill>
                <a:latin typeface="GillSans-Light"/>
                <a:cs typeface="GillSans-Light"/>
              </a:rPr>
              <a:t>billion</a:t>
            </a:r>
            <a:endParaRPr lang="en-US" sz="3600" spc="-10" dirty="0">
              <a:solidFill>
                <a:srgbClr val="525252"/>
              </a:solidFill>
              <a:latin typeface="GillSans-Light"/>
              <a:cs typeface="GillSans-Light"/>
            </a:endParaRPr>
          </a:p>
          <a:p>
            <a:pPr marL="316865" indent="-304165">
              <a:lnSpc>
                <a:spcPct val="100000"/>
              </a:lnSpc>
              <a:spcBef>
                <a:spcPts val="3080"/>
              </a:spcBef>
              <a:buSzPct val="81944"/>
              <a:buChar char="•"/>
              <a:tabLst>
                <a:tab pos="316865" algn="l"/>
              </a:tabLst>
            </a:pPr>
            <a:r>
              <a:rPr lang="en-US" sz="3600" spc="-10" dirty="0">
                <a:solidFill>
                  <a:srgbClr val="525252"/>
                </a:solidFill>
                <a:latin typeface="GillSans-Light"/>
                <a:cs typeface="GillSans-Light"/>
              </a:rPr>
              <a:t>Economic impact of racing and breeding sector: $572 million</a:t>
            </a:r>
          </a:p>
          <a:p>
            <a:pPr marL="316865" indent="-304165">
              <a:lnSpc>
                <a:spcPct val="100000"/>
              </a:lnSpc>
              <a:spcBef>
                <a:spcPts val="3080"/>
              </a:spcBef>
              <a:buSzPct val="81944"/>
              <a:buChar char="•"/>
              <a:tabLst>
                <a:tab pos="316865" algn="l"/>
              </a:tabLst>
            </a:pPr>
            <a:r>
              <a:rPr lang="en-US" sz="3600" spc="-10" dirty="0">
                <a:solidFill>
                  <a:srgbClr val="525252"/>
                </a:solidFill>
                <a:latin typeface="GillSans-Light"/>
                <a:cs typeface="GillSans-Light"/>
              </a:rPr>
              <a:t>Tax revenue: $80 million</a:t>
            </a:r>
            <a:endParaRPr sz="3600" dirty="0">
              <a:latin typeface="GillSans-Light"/>
              <a:cs typeface="GillSans-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91400" y="5270500"/>
            <a:ext cx="4749800" cy="3517900"/>
            <a:chOff x="7391400" y="5270500"/>
            <a:chExt cx="4749800" cy="3517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91400" y="5270500"/>
              <a:ext cx="4749800" cy="35179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74280" y="5347681"/>
              <a:ext cx="4482523" cy="325216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0836" rIns="0" bIns="0" rtlCol="0">
            <a:spAutoFit/>
          </a:bodyPr>
          <a:lstStyle/>
          <a:p>
            <a:pPr marL="18415" marR="10160" algn="ctr">
              <a:lnSpc>
                <a:spcPts val="5630"/>
              </a:lnSpc>
              <a:spcBef>
                <a:spcPts val="100"/>
              </a:spcBef>
            </a:pPr>
            <a:r>
              <a:rPr sz="4800" spc="60" dirty="0"/>
              <a:t>MARYLAND</a:t>
            </a:r>
            <a:r>
              <a:rPr sz="4800" spc="315" dirty="0"/>
              <a:t> </a:t>
            </a:r>
            <a:r>
              <a:rPr sz="4800" spc="105" dirty="0"/>
              <a:t>EQUINE</a:t>
            </a:r>
            <a:endParaRPr sz="4800" dirty="0"/>
          </a:p>
          <a:p>
            <a:pPr marL="18415" algn="ctr">
              <a:lnSpc>
                <a:spcPts val="5630"/>
              </a:lnSpc>
            </a:pPr>
            <a:r>
              <a:rPr sz="4800" spc="60" dirty="0"/>
              <a:t>INDUSTRY</a:t>
            </a:r>
            <a:r>
              <a:rPr sz="4800" spc="305" dirty="0"/>
              <a:t> </a:t>
            </a:r>
            <a:r>
              <a:rPr sz="4800" spc="140" dirty="0"/>
              <a:t>SIGNIFICANCE</a:t>
            </a:r>
            <a:endParaRPr sz="4800" dirty="0"/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13004800" cy="9753600"/>
            <a:chOff x="0" y="0"/>
            <a:chExt cx="13004800" cy="975360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97800" y="2552700"/>
              <a:ext cx="4724400" cy="34798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088161" y="2057400"/>
              <a:ext cx="4826635" cy="635"/>
            </a:xfrm>
            <a:custGeom>
              <a:avLst/>
              <a:gdLst/>
              <a:ahLst/>
              <a:cxnLst/>
              <a:rect l="l" t="t" r="r" b="b"/>
              <a:pathLst>
                <a:path w="4826634" h="635">
                  <a:moveTo>
                    <a:pt x="0" y="0"/>
                  </a:moveTo>
                  <a:lnTo>
                    <a:pt x="4826469" y="12"/>
                  </a:lnTo>
                </a:path>
              </a:pathLst>
            </a:custGeom>
            <a:ln w="12700">
              <a:solidFill>
                <a:srgbClr val="B980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9753600"/>
                  </a:moveTo>
                  <a:lnTo>
                    <a:pt x="13004800" y="9753600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9753600"/>
                  </a:lnTo>
                  <a:close/>
                </a:path>
              </a:pathLst>
            </a:custGeom>
            <a:ln w="12700">
              <a:solidFill>
                <a:srgbClr val="4C4C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4E02A69-17F9-3066-D5D9-F6C0A4BCDC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27">
            <a:off x="7801407" y="2589775"/>
            <a:ext cx="4490434" cy="31395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6600" y="3738880"/>
            <a:ext cx="6051550" cy="446532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17500" marR="431800" indent="-304800">
              <a:lnSpc>
                <a:spcPts val="3800"/>
              </a:lnSpc>
              <a:spcBef>
                <a:spcPts val="860"/>
              </a:spcBef>
              <a:buSzPct val="81578"/>
              <a:buChar char="•"/>
              <a:tabLst>
                <a:tab pos="317500" algn="l"/>
              </a:tabLst>
            </a:pPr>
            <a:r>
              <a:rPr sz="3600" dirty="0">
                <a:solidFill>
                  <a:srgbClr val="525252"/>
                </a:solidFill>
                <a:latin typeface="GillSans-Light"/>
                <a:cs typeface="GillSans-Light"/>
              </a:rPr>
              <a:t>First</a:t>
            </a:r>
            <a:r>
              <a:rPr sz="3600" spc="100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sz="3600" dirty="0">
                <a:solidFill>
                  <a:srgbClr val="525252"/>
                </a:solidFill>
                <a:latin typeface="GillSans-Light"/>
                <a:cs typeface="GillSans-Light"/>
              </a:rPr>
              <a:t>state</a:t>
            </a:r>
            <a:r>
              <a:rPr sz="3600" spc="-484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sz="3600" spc="-10" dirty="0">
                <a:solidFill>
                  <a:srgbClr val="525252"/>
                </a:solidFill>
                <a:latin typeface="GillSans-Light"/>
                <a:cs typeface="GillSans-Light"/>
              </a:rPr>
              <a:t>Thoroughbred </a:t>
            </a:r>
            <a:r>
              <a:rPr sz="3600" dirty="0">
                <a:solidFill>
                  <a:srgbClr val="525252"/>
                </a:solidFill>
                <a:latin typeface="GillSans-Light"/>
                <a:cs typeface="GillSans-Light"/>
              </a:rPr>
              <a:t>breeders</a:t>
            </a:r>
            <a:r>
              <a:rPr sz="3600" spc="55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sz="3600" dirty="0">
                <a:solidFill>
                  <a:srgbClr val="525252"/>
                </a:solidFill>
                <a:latin typeface="GillSans-Light"/>
                <a:cs typeface="GillSans-Light"/>
              </a:rPr>
              <a:t>association</a:t>
            </a:r>
            <a:r>
              <a:rPr sz="3600" spc="70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sz="3600" spc="-10" dirty="0">
                <a:solidFill>
                  <a:srgbClr val="525252"/>
                </a:solidFill>
                <a:latin typeface="GillSans-Light"/>
                <a:cs typeface="GillSans-Light"/>
              </a:rPr>
              <a:t>(1929)</a:t>
            </a:r>
            <a:endParaRPr sz="3600" dirty="0">
              <a:latin typeface="GillSans-Light"/>
              <a:cs typeface="GillSans-Light"/>
            </a:endParaRPr>
          </a:p>
          <a:p>
            <a:pPr marL="317500" marR="472440" indent="-304800">
              <a:lnSpc>
                <a:spcPts val="3800"/>
              </a:lnSpc>
              <a:spcBef>
                <a:spcPts val="3800"/>
              </a:spcBef>
              <a:buSzPct val="81578"/>
              <a:buChar char="•"/>
              <a:tabLst>
                <a:tab pos="317500" algn="l"/>
              </a:tabLst>
            </a:pPr>
            <a:r>
              <a:rPr sz="3600" dirty="0">
                <a:solidFill>
                  <a:srgbClr val="525252"/>
                </a:solidFill>
                <a:latin typeface="GillSans-Light"/>
                <a:cs typeface="GillSans-Light"/>
              </a:rPr>
              <a:t>First</a:t>
            </a:r>
            <a:r>
              <a:rPr sz="3600" spc="100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sz="3600" dirty="0">
                <a:solidFill>
                  <a:srgbClr val="525252"/>
                </a:solidFill>
                <a:latin typeface="GillSans-Light"/>
                <a:cs typeface="GillSans-Light"/>
              </a:rPr>
              <a:t>state</a:t>
            </a:r>
            <a:r>
              <a:rPr sz="3600" spc="-484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sz="3600" spc="-10" dirty="0">
                <a:solidFill>
                  <a:srgbClr val="525252"/>
                </a:solidFill>
                <a:latin typeface="GillSans-Light"/>
                <a:cs typeface="GillSans-Light"/>
              </a:rPr>
              <a:t>Thoroughbred </a:t>
            </a:r>
            <a:r>
              <a:rPr sz="3600" dirty="0">
                <a:solidFill>
                  <a:srgbClr val="525252"/>
                </a:solidFill>
                <a:latin typeface="GillSans-Light"/>
                <a:cs typeface="GillSans-Light"/>
              </a:rPr>
              <a:t>breeders</a:t>
            </a:r>
            <a:r>
              <a:rPr sz="3600" spc="-40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sz="3600" dirty="0">
                <a:solidFill>
                  <a:srgbClr val="525252"/>
                </a:solidFill>
                <a:latin typeface="GillSans-Light"/>
                <a:cs typeface="GillSans-Light"/>
              </a:rPr>
              <a:t>incentive</a:t>
            </a:r>
            <a:r>
              <a:rPr sz="3600" spc="-40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sz="3600" spc="-10" dirty="0">
                <a:solidFill>
                  <a:srgbClr val="525252"/>
                </a:solidFill>
                <a:latin typeface="GillSans-Light"/>
                <a:cs typeface="GillSans-Light"/>
              </a:rPr>
              <a:t>program </a:t>
            </a:r>
            <a:r>
              <a:rPr sz="3600" dirty="0">
                <a:solidFill>
                  <a:srgbClr val="525252"/>
                </a:solidFill>
                <a:latin typeface="GillSans-Light"/>
                <a:cs typeface="GillSans-Light"/>
              </a:rPr>
              <a:t>(Maryland</a:t>
            </a:r>
            <a:r>
              <a:rPr sz="3600" spc="254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sz="3600" spc="-10" dirty="0">
                <a:solidFill>
                  <a:srgbClr val="525252"/>
                </a:solidFill>
                <a:latin typeface="GillSans-Light"/>
                <a:cs typeface="GillSans-Light"/>
              </a:rPr>
              <a:t>Fund,</a:t>
            </a:r>
            <a:r>
              <a:rPr lang="en-US" sz="3600" spc="-10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sz="3600" spc="-10" dirty="0">
                <a:solidFill>
                  <a:srgbClr val="525252"/>
                </a:solidFill>
                <a:latin typeface="GillSans-Light"/>
                <a:cs typeface="GillSans-Light"/>
              </a:rPr>
              <a:t>1962)</a:t>
            </a:r>
            <a:endParaRPr sz="3600" dirty="0">
              <a:latin typeface="GillSans-Light"/>
              <a:cs typeface="GillSans-Light"/>
            </a:endParaRPr>
          </a:p>
          <a:p>
            <a:pPr marL="317500" marR="5080" indent="-304800">
              <a:lnSpc>
                <a:spcPts val="3800"/>
              </a:lnSpc>
              <a:spcBef>
                <a:spcPts val="3800"/>
              </a:spcBef>
              <a:buSzPct val="81578"/>
              <a:buChar char="•"/>
              <a:tabLst>
                <a:tab pos="317500" algn="l"/>
              </a:tabLst>
            </a:pPr>
            <a:r>
              <a:rPr sz="3600" dirty="0">
                <a:solidFill>
                  <a:srgbClr val="525252"/>
                </a:solidFill>
                <a:latin typeface="GillSans-Light"/>
                <a:cs typeface="GillSans-Light"/>
              </a:rPr>
              <a:t>First</a:t>
            </a:r>
            <a:r>
              <a:rPr sz="3600" spc="20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sz="3600" dirty="0">
                <a:solidFill>
                  <a:srgbClr val="525252"/>
                </a:solidFill>
                <a:latin typeface="GillSans-Light"/>
                <a:cs typeface="GillSans-Light"/>
              </a:rPr>
              <a:t>one-day</a:t>
            </a:r>
            <a:r>
              <a:rPr sz="3600" spc="30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sz="3600" dirty="0">
                <a:solidFill>
                  <a:srgbClr val="525252"/>
                </a:solidFill>
                <a:latin typeface="GillSans-Light"/>
                <a:cs typeface="GillSans-Light"/>
              </a:rPr>
              <a:t>state-sired</a:t>
            </a:r>
            <a:r>
              <a:rPr sz="3600" spc="30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sz="3600" spc="-25" dirty="0">
                <a:solidFill>
                  <a:srgbClr val="525252"/>
                </a:solidFill>
                <a:latin typeface="GillSans-Light"/>
                <a:cs typeface="GillSans-Light"/>
              </a:rPr>
              <a:t>event </a:t>
            </a:r>
            <a:r>
              <a:rPr sz="3600" dirty="0">
                <a:solidFill>
                  <a:srgbClr val="525252"/>
                </a:solidFill>
                <a:latin typeface="GillSans-Light"/>
                <a:cs typeface="GillSans-Light"/>
              </a:rPr>
              <a:t>day</a:t>
            </a:r>
            <a:r>
              <a:rPr sz="3600" spc="100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sz="3600" dirty="0">
                <a:solidFill>
                  <a:srgbClr val="525252"/>
                </a:solidFill>
                <a:latin typeface="GillSans-Light"/>
                <a:cs typeface="GillSans-Light"/>
              </a:rPr>
              <a:t>(Maryland</a:t>
            </a:r>
            <a:r>
              <a:rPr sz="3600" spc="105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sz="3600" spc="-10" dirty="0">
                <a:solidFill>
                  <a:srgbClr val="525252"/>
                </a:solidFill>
                <a:latin typeface="GillSans-Light"/>
                <a:cs typeface="GillSans-Light"/>
              </a:rPr>
              <a:t>Million,</a:t>
            </a:r>
            <a:r>
              <a:rPr lang="en-US" sz="3600" spc="-10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sz="3600" spc="-10" dirty="0">
                <a:solidFill>
                  <a:srgbClr val="525252"/>
                </a:solidFill>
                <a:latin typeface="GillSans-Light"/>
                <a:cs typeface="GillSans-Light"/>
              </a:rPr>
              <a:t>1986)</a:t>
            </a:r>
            <a:endParaRPr sz="3600" dirty="0">
              <a:latin typeface="GillSans-Light"/>
              <a:cs typeface="GillSans-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6256" y="853583"/>
            <a:ext cx="10672287" cy="1559417"/>
          </a:xfrm>
          <a:prstGeom prst="rect">
            <a:avLst/>
          </a:prstGeom>
        </p:spPr>
        <p:txBody>
          <a:bodyPr vert="horz" wrap="square" lIns="0" tIns="172736" rIns="0" bIns="0" rtlCol="0">
            <a:spAutoFit/>
          </a:bodyPr>
          <a:lstStyle/>
          <a:p>
            <a:pPr marL="16510" marR="8255" algn="ctr">
              <a:lnSpc>
                <a:spcPts val="5410"/>
              </a:lnSpc>
              <a:spcBef>
                <a:spcPts val="100"/>
              </a:spcBef>
            </a:pPr>
            <a:r>
              <a:rPr sz="4600" spc="60" dirty="0"/>
              <a:t>MARYLAND</a:t>
            </a:r>
            <a:r>
              <a:rPr sz="4600" spc="275" dirty="0"/>
              <a:t> </a:t>
            </a:r>
            <a:r>
              <a:rPr sz="4600" spc="105" dirty="0"/>
              <a:t>HORSE</a:t>
            </a:r>
            <a:r>
              <a:rPr sz="4600" spc="285" dirty="0"/>
              <a:t> </a:t>
            </a:r>
            <a:r>
              <a:rPr sz="4600" spc="105" dirty="0"/>
              <a:t>BREEDERS</a:t>
            </a:r>
            <a:endParaRPr sz="4600" dirty="0"/>
          </a:p>
          <a:p>
            <a:pPr marL="16510" algn="ctr">
              <a:lnSpc>
                <a:spcPts val="5410"/>
              </a:lnSpc>
            </a:pPr>
            <a:r>
              <a:rPr sz="4600" spc="85" dirty="0"/>
              <a:t>ASSOCIATION</a:t>
            </a:r>
            <a:r>
              <a:rPr lang="en-US" sz="4600" spc="85" dirty="0"/>
              <a:t>: </a:t>
            </a:r>
            <a:r>
              <a:rPr sz="4600" dirty="0"/>
              <a:t>A</a:t>
            </a:r>
            <a:r>
              <a:rPr sz="4600" spc="280" dirty="0"/>
              <a:t> </a:t>
            </a:r>
            <a:r>
              <a:rPr sz="4600" spc="60" dirty="0"/>
              <a:t>NATIONAL</a:t>
            </a:r>
            <a:r>
              <a:rPr sz="4600" spc="280" dirty="0"/>
              <a:t> </a:t>
            </a:r>
            <a:r>
              <a:rPr sz="4600" spc="125" dirty="0"/>
              <a:t>LEADER</a:t>
            </a:r>
            <a:endParaRPr sz="4600" dirty="0"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3004800" cy="9753600"/>
            <a:chOff x="0" y="0"/>
            <a:chExt cx="13004800" cy="9753600"/>
          </a:xfrm>
        </p:grpSpPr>
        <p:sp>
          <p:nvSpPr>
            <p:cNvPr id="5" name="object 5"/>
            <p:cNvSpPr/>
            <p:nvPr/>
          </p:nvSpPr>
          <p:spPr>
            <a:xfrm>
              <a:off x="4088161" y="2564765"/>
              <a:ext cx="4826635" cy="635"/>
            </a:xfrm>
            <a:custGeom>
              <a:avLst/>
              <a:gdLst/>
              <a:ahLst/>
              <a:cxnLst/>
              <a:rect l="l" t="t" r="r" b="b"/>
              <a:pathLst>
                <a:path w="4826634" h="635">
                  <a:moveTo>
                    <a:pt x="0" y="0"/>
                  </a:moveTo>
                  <a:lnTo>
                    <a:pt x="4826469" y="12"/>
                  </a:lnTo>
                </a:path>
              </a:pathLst>
            </a:custGeom>
            <a:ln w="12700">
              <a:solidFill>
                <a:srgbClr val="B980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3492500"/>
              <a:ext cx="4826000" cy="38608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4676" y="3567328"/>
              <a:ext cx="4556074" cy="359827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9753600"/>
                  </a:moveTo>
                  <a:lnTo>
                    <a:pt x="13004800" y="9753600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9753600"/>
                  </a:lnTo>
                  <a:close/>
                </a:path>
              </a:pathLst>
            </a:custGeom>
            <a:ln w="12700">
              <a:solidFill>
                <a:srgbClr val="4C4C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21192" y="2870200"/>
            <a:ext cx="4562008" cy="592726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93700" marR="5080" indent="-381000">
              <a:lnSpc>
                <a:spcPts val="4400"/>
              </a:lnSpc>
              <a:spcBef>
                <a:spcPts val="380"/>
              </a:spcBef>
              <a:buSzPct val="81578"/>
              <a:buChar char="•"/>
              <a:tabLst>
                <a:tab pos="393700" algn="l"/>
              </a:tabLst>
            </a:pPr>
            <a:r>
              <a:rPr lang="en-US" sz="3800" dirty="0">
                <a:solidFill>
                  <a:srgbClr val="525252"/>
                </a:solidFill>
                <a:latin typeface="Gill Sans"/>
                <a:cs typeface="Gill Sans"/>
              </a:rPr>
              <a:t>Declining number of mares and stallions nationwide, resulting in a dramatic fall in foal production</a:t>
            </a:r>
            <a:endParaRPr sz="3800" dirty="0">
              <a:latin typeface="Gill Sans"/>
              <a:cs typeface="Gill Sans"/>
            </a:endParaRPr>
          </a:p>
          <a:p>
            <a:pPr marL="393065" indent="-380365">
              <a:lnSpc>
                <a:spcPct val="100000"/>
              </a:lnSpc>
              <a:spcBef>
                <a:spcPts val="2620"/>
              </a:spcBef>
              <a:buSzPct val="81578"/>
              <a:buChar char="•"/>
              <a:tabLst>
                <a:tab pos="393065" algn="l"/>
              </a:tabLst>
            </a:pPr>
            <a:r>
              <a:rPr lang="en-US" sz="3800" dirty="0">
                <a:solidFill>
                  <a:srgbClr val="525252"/>
                </a:solidFill>
                <a:latin typeface="GillSans-Light"/>
                <a:cs typeface="GillSans-Light"/>
              </a:rPr>
              <a:t>Shrinking on-track attendance</a:t>
            </a:r>
            <a:endParaRPr sz="3800" dirty="0">
              <a:latin typeface="GillSans-Light"/>
              <a:cs typeface="GillSans-Light"/>
            </a:endParaRPr>
          </a:p>
          <a:p>
            <a:pPr marL="393065" indent="-380365">
              <a:lnSpc>
                <a:spcPct val="100000"/>
              </a:lnSpc>
              <a:spcBef>
                <a:spcPts val="3040"/>
              </a:spcBef>
              <a:buSzPct val="81578"/>
              <a:buChar char="•"/>
              <a:tabLst>
                <a:tab pos="393065" algn="l"/>
              </a:tabLst>
            </a:pPr>
            <a:r>
              <a:rPr lang="en-US" sz="3800" dirty="0">
                <a:solidFill>
                  <a:srgbClr val="525252"/>
                </a:solidFill>
                <a:latin typeface="GillSans-Light"/>
                <a:cs typeface="GillSans-Light"/>
              </a:rPr>
              <a:t>Loss</a:t>
            </a:r>
            <a:r>
              <a:rPr sz="3800" spc="-75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sz="3800" dirty="0">
                <a:solidFill>
                  <a:srgbClr val="525252"/>
                </a:solidFill>
                <a:latin typeface="GillSans-Light"/>
                <a:cs typeface="GillSans-Light"/>
              </a:rPr>
              <a:t>of</a:t>
            </a:r>
            <a:r>
              <a:rPr sz="3800" spc="-70" dirty="0">
                <a:solidFill>
                  <a:srgbClr val="525252"/>
                </a:solidFill>
                <a:latin typeface="GillSans-Light"/>
                <a:cs typeface="GillSans-Light"/>
              </a:rPr>
              <a:t> </a:t>
            </a:r>
            <a:r>
              <a:rPr lang="en-US" sz="3800" spc="-70" dirty="0">
                <a:solidFill>
                  <a:srgbClr val="525252"/>
                </a:solidFill>
                <a:latin typeface="GillSans-Light"/>
                <a:cs typeface="GillSans-Light"/>
              </a:rPr>
              <a:t>breeders and </a:t>
            </a:r>
            <a:r>
              <a:rPr sz="3800" spc="-10" dirty="0">
                <a:solidFill>
                  <a:srgbClr val="525252"/>
                </a:solidFill>
                <a:latin typeface="GillSans-Light"/>
                <a:cs typeface="GillSans-Light"/>
              </a:rPr>
              <a:t>owners</a:t>
            </a:r>
            <a:endParaRPr sz="3800" dirty="0">
              <a:latin typeface="GillSans-Light"/>
              <a:cs typeface="GillSans-Ligh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13004800" cy="9753600"/>
            <a:chOff x="0" y="0"/>
            <a:chExt cx="13004800" cy="9753600"/>
          </a:xfrm>
        </p:grpSpPr>
        <p:sp>
          <p:nvSpPr>
            <p:cNvPr id="8" name="object 8"/>
            <p:cNvSpPr/>
            <p:nvPr/>
          </p:nvSpPr>
          <p:spPr>
            <a:xfrm>
              <a:off x="4088161" y="2488565"/>
              <a:ext cx="4826635" cy="635"/>
            </a:xfrm>
            <a:custGeom>
              <a:avLst/>
              <a:gdLst/>
              <a:ahLst/>
              <a:cxnLst/>
              <a:rect l="l" t="t" r="r" b="b"/>
              <a:pathLst>
                <a:path w="4826634" h="635">
                  <a:moveTo>
                    <a:pt x="0" y="0"/>
                  </a:moveTo>
                  <a:lnTo>
                    <a:pt x="4826469" y="12"/>
                  </a:lnTo>
                </a:path>
              </a:pathLst>
            </a:custGeom>
            <a:ln w="12700">
              <a:solidFill>
                <a:srgbClr val="B980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9753600"/>
                  </a:moveTo>
                  <a:lnTo>
                    <a:pt x="13004800" y="9753600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9753600"/>
                  </a:lnTo>
                  <a:close/>
                </a:path>
              </a:pathLst>
            </a:custGeom>
            <a:ln w="12700">
              <a:solidFill>
                <a:srgbClr val="4C4C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DD6A768-EE02-20BD-08B6-902D542697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3407546"/>
            <a:ext cx="6451600" cy="44918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F0A487-5927-117D-F41F-E8B52079893C}"/>
              </a:ext>
            </a:extLst>
          </p:cNvPr>
          <p:cNvSpPr txBox="1">
            <a:spLocks/>
          </p:cNvSpPr>
          <p:nvPr/>
        </p:nvSpPr>
        <p:spPr>
          <a:xfrm>
            <a:off x="2768600" y="890250"/>
            <a:ext cx="7391400" cy="1446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0" i="0">
                <a:solidFill>
                  <a:srgbClr val="525252"/>
                </a:solidFill>
                <a:latin typeface="Gill Sans"/>
                <a:ea typeface="+mj-ea"/>
                <a:cs typeface="Gill Sans"/>
              </a:defRPr>
            </a:lvl1pPr>
          </a:lstStyle>
          <a:p>
            <a:pPr algn="ctr"/>
            <a:r>
              <a:rPr lang="en-US" dirty="0"/>
              <a:t>THOROUGHBRED </a:t>
            </a:r>
            <a:br>
              <a:rPr lang="en-US" dirty="0"/>
            </a:br>
            <a:r>
              <a:rPr lang="en-US" dirty="0"/>
              <a:t>BREEDING INDUSTRY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166256" y="246363"/>
            <a:ext cx="10672287" cy="1588821"/>
          </a:xfrm>
          <a:prstGeom prst="rect">
            <a:avLst/>
          </a:prstGeom>
        </p:spPr>
        <p:txBody>
          <a:bodyPr vert="horz" wrap="square" lIns="0" tIns="521895" rIns="0" bIns="0" rtlCol="0">
            <a:spAutoFit/>
          </a:bodyPr>
          <a:lstStyle/>
          <a:p>
            <a:pPr marL="3278504">
              <a:lnSpc>
                <a:spcPct val="100000"/>
              </a:lnSpc>
              <a:spcBef>
                <a:spcPts val="844"/>
              </a:spcBef>
            </a:pPr>
            <a:r>
              <a:rPr sz="3600" dirty="0"/>
              <a:t>Maryland’s</a:t>
            </a:r>
            <a:r>
              <a:rPr sz="3600" spc="-140" dirty="0"/>
              <a:t> </a:t>
            </a:r>
            <a:r>
              <a:rPr sz="3600" dirty="0"/>
              <a:t>Foal</a:t>
            </a:r>
            <a:r>
              <a:rPr sz="3600" spc="-140" dirty="0"/>
              <a:t> </a:t>
            </a:r>
            <a:r>
              <a:rPr sz="3600" spc="-20" dirty="0"/>
              <a:t>Crop</a:t>
            </a:r>
            <a:endParaRPr sz="3600" dirty="0"/>
          </a:p>
          <a:p>
            <a:pPr marL="4447540">
              <a:lnSpc>
                <a:spcPct val="100000"/>
              </a:lnSpc>
              <a:spcBef>
                <a:spcPts val="580"/>
              </a:spcBef>
            </a:pPr>
            <a:r>
              <a:rPr lang="en-US" sz="2800" spc="155" dirty="0">
                <a:solidFill>
                  <a:srgbClr val="B9802C"/>
                </a:solidFill>
                <a:latin typeface="GillSans-Light"/>
                <a:cs typeface="GillSans-Light"/>
              </a:rPr>
              <a:t>1991 - 2021</a:t>
            </a:r>
            <a:endParaRPr sz="2800" dirty="0">
              <a:latin typeface="GillSans-Light"/>
              <a:cs typeface="GillSans-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66256" y="9029575"/>
            <a:ext cx="50292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GillSans-Light"/>
                <a:cs typeface="GillSans-Light"/>
              </a:rPr>
              <a:t>Source:</a:t>
            </a:r>
            <a:r>
              <a:rPr sz="1400" spc="-150" dirty="0">
                <a:latin typeface="GillSans-Light"/>
                <a:cs typeface="GillSans-Light"/>
              </a:rPr>
              <a:t> </a:t>
            </a:r>
            <a:r>
              <a:rPr lang="en-US" sz="1400" dirty="0">
                <a:latin typeface="GillSans-Light"/>
                <a:cs typeface="GillSans-Light"/>
              </a:rPr>
              <a:t>2023 </a:t>
            </a:r>
            <a:r>
              <a:rPr sz="1400" dirty="0">
                <a:latin typeface="GillSans-Light"/>
                <a:cs typeface="GillSans-Light"/>
              </a:rPr>
              <a:t>Jockey</a:t>
            </a:r>
            <a:r>
              <a:rPr sz="1400" spc="-10" dirty="0">
                <a:latin typeface="GillSans-Light"/>
                <a:cs typeface="GillSans-Light"/>
              </a:rPr>
              <a:t> </a:t>
            </a:r>
            <a:r>
              <a:rPr sz="1400" dirty="0">
                <a:latin typeface="GillSans-Light"/>
                <a:cs typeface="GillSans-Light"/>
              </a:rPr>
              <a:t>Club</a:t>
            </a:r>
            <a:r>
              <a:rPr sz="1400" spc="-10" dirty="0">
                <a:latin typeface="GillSans-Light"/>
                <a:cs typeface="GillSans-Light"/>
              </a:rPr>
              <a:t> </a:t>
            </a:r>
            <a:r>
              <a:rPr sz="1400" dirty="0">
                <a:latin typeface="GillSans-Light"/>
                <a:cs typeface="GillSans-Light"/>
              </a:rPr>
              <a:t>Fact</a:t>
            </a:r>
            <a:r>
              <a:rPr sz="1400" spc="-5" dirty="0">
                <a:latin typeface="GillSans-Light"/>
                <a:cs typeface="GillSans-Light"/>
              </a:rPr>
              <a:t> </a:t>
            </a:r>
            <a:r>
              <a:rPr sz="1400" spc="-10" dirty="0">
                <a:latin typeface="GillSans-Light"/>
                <a:cs typeface="GillSans-Light"/>
              </a:rPr>
              <a:t>Book</a:t>
            </a:r>
            <a:r>
              <a:rPr lang="en-US" sz="1400" spc="-10" dirty="0">
                <a:latin typeface="GillSans-Light"/>
                <a:cs typeface="GillSans-Light"/>
              </a:rPr>
              <a:t>; </a:t>
            </a:r>
            <a:br>
              <a:rPr lang="en-US" sz="1400" spc="-10" dirty="0">
                <a:latin typeface="GillSans-Light"/>
                <a:cs typeface="GillSans-Light"/>
              </a:rPr>
            </a:br>
            <a:r>
              <a:rPr lang="en-US" sz="1400" spc="-10" dirty="0">
                <a:latin typeface="GillSans-Light"/>
                <a:cs typeface="GillSans-Light"/>
              </a:rPr>
              <a:t>Jockey Club Distribution of US Foal Crop by state: 1991, 1996, 2001</a:t>
            </a:r>
            <a:endParaRPr sz="1400" dirty="0">
              <a:latin typeface="GillSans-Light"/>
              <a:cs typeface="GillSans-Ligh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A57D306E-C9FB-391F-CB24-8EA5853695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5498086"/>
              </p:ext>
            </p:extLst>
          </p:nvPr>
        </p:nvGraphicFramePr>
        <p:xfrm>
          <a:off x="717728" y="2189199"/>
          <a:ext cx="7696200" cy="593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064FD6B-F948-A0AA-FBA9-7E987B7A2109}"/>
              </a:ext>
            </a:extLst>
          </p:cNvPr>
          <p:cNvSpPr txBox="1"/>
          <p:nvPr/>
        </p:nvSpPr>
        <p:spPr>
          <a:xfrm>
            <a:off x="1090056" y="8337490"/>
            <a:ext cx="2940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Graph in 5-year increments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945762-08BF-4DB5-9A06-3951CF2625E8}"/>
              </a:ext>
            </a:extLst>
          </p:cNvPr>
          <p:cNvSpPr txBox="1"/>
          <p:nvPr/>
        </p:nvSpPr>
        <p:spPr>
          <a:xfrm>
            <a:off x="8255000" y="2336800"/>
            <a:ext cx="464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Nationwide, the numbers have continued to drop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Maryland has held its own compared to the nationwide average, in part due to support from the legislature and the breeding incentive program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35C55-4BF1-C925-AC1C-2B5CC4BA1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317" y="2969022"/>
            <a:ext cx="11759883" cy="553997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The Maryland horse breeding industry, while holding steady in recent years, is witnessing serious competitive challenges in the region — other states in the area are dedicating significantly more funds to reward the production of horses.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Legislature support has been key to maintaining the horse breeding industry.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Maryland-Bred horses make up a third of all horses racing in the state and are critically important to Maryland’s racing product now and in the future — a strong breeding program ensures a strong racing industry.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A strong breeding program also plays a critical role in Maryland’s agricultural and open space network.</a:t>
            </a: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B43ED416-60DE-131E-C275-CAB7E7420B6E}"/>
              </a:ext>
            </a:extLst>
          </p:cNvPr>
          <p:cNvSpPr/>
          <p:nvPr/>
        </p:nvSpPr>
        <p:spPr>
          <a:xfrm>
            <a:off x="4064000" y="2564765"/>
            <a:ext cx="4826635" cy="635"/>
          </a:xfrm>
          <a:custGeom>
            <a:avLst/>
            <a:gdLst/>
            <a:ahLst/>
            <a:cxnLst/>
            <a:rect l="l" t="t" r="r" b="b"/>
            <a:pathLst>
              <a:path w="4826634" h="635">
                <a:moveTo>
                  <a:pt x="0" y="0"/>
                </a:moveTo>
                <a:lnTo>
                  <a:pt x="4826469" y="12"/>
                </a:lnTo>
              </a:path>
            </a:pathLst>
          </a:custGeom>
          <a:ln w="12700">
            <a:solidFill>
              <a:srgbClr val="B980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3CA4DB-C731-B0B0-25E7-3B2CD768EB6D}"/>
              </a:ext>
            </a:extLst>
          </p:cNvPr>
          <p:cNvSpPr txBox="1">
            <a:spLocks/>
          </p:cNvSpPr>
          <p:nvPr/>
        </p:nvSpPr>
        <p:spPr>
          <a:xfrm>
            <a:off x="2768600" y="966450"/>
            <a:ext cx="7391400" cy="1446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0" i="0">
                <a:solidFill>
                  <a:srgbClr val="525252"/>
                </a:solidFill>
                <a:latin typeface="Gill Sans"/>
                <a:ea typeface="+mj-ea"/>
                <a:cs typeface="Gill Sans"/>
              </a:defRPr>
            </a:lvl1pPr>
          </a:lstStyle>
          <a:p>
            <a:pPr algn="ctr"/>
            <a:r>
              <a:rPr lang="en-US" dirty="0"/>
              <a:t>THOROUGHBRED </a:t>
            </a:r>
            <a:br>
              <a:rPr lang="en-US" dirty="0"/>
            </a:br>
            <a:r>
              <a:rPr lang="en-US" dirty="0"/>
              <a:t>BREEDING INDUSTRY</a:t>
            </a:r>
          </a:p>
        </p:txBody>
      </p:sp>
    </p:spTree>
    <p:extLst>
      <p:ext uri="{BB962C8B-B14F-4D97-AF65-F5344CB8AC3E}">
        <p14:creationId xmlns:p14="http://schemas.microsoft.com/office/powerpoint/2010/main" val="3533059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A326E-CC7A-3A1A-6346-C71B3B937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850" y="1126292"/>
            <a:ext cx="8903549" cy="677108"/>
          </a:xfrm>
        </p:spPr>
        <p:txBody>
          <a:bodyPr wrap="none"/>
          <a:lstStyle/>
          <a:p>
            <a:pPr algn="ctr"/>
            <a:r>
              <a:rPr lang="en-US" sz="4400" dirty="0"/>
              <a:t>THOROUGHBRED FARMS (1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35C55-4BF1-C925-AC1C-2B5CC4BA1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2715768"/>
            <a:ext cx="11985752" cy="5847755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000" b="1" dirty="0"/>
              <a:t>A day in the life of a Thoroughbred farm: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525252"/>
                </a:solidFill>
                <a:latin typeface="GillSans-Light"/>
              </a:rPr>
              <a:t>Every horse stall is cleaned every day with fresh hay and straw added.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525252"/>
                </a:solidFill>
                <a:latin typeface="GillSans-Light"/>
              </a:rPr>
              <a:t>Every horse is fed grain twice a day. This includes every holiday–there are no days off.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525252"/>
                </a:solidFill>
                <a:latin typeface="GillSans-Light"/>
              </a:rPr>
              <a:t>Every broodmare is examined by a veterinarian an average of twice before each breeding and twice after each breeding.  Veterinarians are called for every injury, unusual swelling, or any other anomaly.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525252"/>
                </a:solidFill>
                <a:latin typeface="GillSans-Light"/>
              </a:rPr>
              <a:t>Every broodmare is bred an average of once or twice to conceive by a three-person team.  One to hold the stallion, one to hold the broodmare, and one to wash both before and after each breeding.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525252"/>
                </a:solidFill>
                <a:latin typeface="GillSans-Light"/>
              </a:rPr>
              <a:t>Every horse is worked on by a blacksmith an average of eight times a year.</a:t>
            </a: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B43ED416-60DE-131E-C275-CAB7E7420B6E}"/>
              </a:ext>
            </a:extLst>
          </p:cNvPr>
          <p:cNvSpPr/>
          <p:nvPr/>
        </p:nvSpPr>
        <p:spPr>
          <a:xfrm>
            <a:off x="4064000" y="2031365"/>
            <a:ext cx="4826635" cy="635"/>
          </a:xfrm>
          <a:custGeom>
            <a:avLst/>
            <a:gdLst/>
            <a:ahLst/>
            <a:cxnLst/>
            <a:rect l="l" t="t" r="r" b="b"/>
            <a:pathLst>
              <a:path w="4826634" h="635">
                <a:moveTo>
                  <a:pt x="0" y="0"/>
                </a:moveTo>
                <a:lnTo>
                  <a:pt x="4826469" y="12"/>
                </a:lnTo>
              </a:path>
            </a:pathLst>
          </a:custGeom>
          <a:ln w="12700">
            <a:solidFill>
              <a:srgbClr val="B980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0215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A326E-CC7A-3A1A-6346-C71B3B937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1143000"/>
            <a:ext cx="10820400" cy="723275"/>
          </a:xfrm>
        </p:spPr>
        <p:txBody>
          <a:bodyPr/>
          <a:lstStyle/>
          <a:p>
            <a:pPr algn="ctr"/>
            <a:r>
              <a:rPr lang="en-US" dirty="0"/>
              <a:t>THOROUGHBRED FARMS (2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35C55-4BF1-C925-AC1C-2B5CC4BA1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715768"/>
            <a:ext cx="10918952" cy="603242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A horse is a grazing animal and does best if it has an average of 1.5 acres to graze. This promotes large areas of open space.</a:t>
            </a:r>
            <a:br>
              <a:rPr lang="en-US" sz="3000" dirty="0"/>
            </a:br>
            <a:endParaRPr lang="en-US" sz="3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The hay, straw, and grain are needed to support large open space on Maryland farms. Buying locally is generally more economical.</a:t>
            </a:r>
            <a:br>
              <a:rPr lang="en-US" sz="3000" dirty="0"/>
            </a:br>
            <a:endParaRPr lang="en-US" sz="3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Maryland veterinarians and farriers need to be local since there is no time if there is an emergency.</a:t>
            </a:r>
            <a:br>
              <a:rPr lang="en-US" sz="3000" dirty="0"/>
            </a:br>
            <a:endParaRPr lang="en-US" sz="3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Farm workers need to be local since many can’t afford their own housing and horse care is often around the clock. </a:t>
            </a:r>
            <a:br>
              <a:rPr lang="en-US" sz="3000" dirty="0"/>
            </a:br>
            <a:endParaRPr lang="en-US" sz="3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All these jobs support the Maryland economy and open spaces.</a:t>
            </a: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B43ED416-60DE-131E-C275-CAB7E7420B6E}"/>
              </a:ext>
            </a:extLst>
          </p:cNvPr>
          <p:cNvSpPr/>
          <p:nvPr/>
        </p:nvSpPr>
        <p:spPr>
          <a:xfrm>
            <a:off x="4140200" y="2183765"/>
            <a:ext cx="4826635" cy="635"/>
          </a:xfrm>
          <a:custGeom>
            <a:avLst/>
            <a:gdLst/>
            <a:ahLst/>
            <a:cxnLst/>
            <a:rect l="l" t="t" r="r" b="b"/>
            <a:pathLst>
              <a:path w="4826634" h="635">
                <a:moveTo>
                  <a:pt x="0" y="0"/>
                </a:moveTo>
                <a:lnTo>
                  <a:pt x="4826469" y="12"/>
                </a:lnTo>
              </a:path>
            </a:pathLst>
          </a:custGeom>
          <a:ln w="12700">
            <a:solidFill>
              <a:srgbClr val="B980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2792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342900" indent="-342900" algn="l">
          <a:spcBef>
            <a:spcPts val="600"/>
          </a:spcBef>
          <a:spcAft>
            <a:spcPts val="600"/>
          </a:spcAft>
          <a:buFont typeface="Arial" panose="020B0604020202020204" pitchFamily="34" charset="0"/>
          <a:buChar char="•"/>
          <a:defRPr sz="1400" dirty="0" smtClean="0">
            <a:latin typeface="Gill Sans Light" panose="020B0302020104020203" pitchFamily="34" charset="-79"/>
            <a:cs typeface="Gill Sans Light" panose="020B0302020104020203" pitchFamily="34" charset="-79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6978</TotalTime>
  <Words>1115</Words>
  <Application>Microsoft Macintosh PowerPoint</Application>
  <PresentationFormat>Custom</PresentationFormat>
  <Paragraphs>104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Gill Sans</vt:lpstr>
      <vt:lpstr>Gill Sans Light</vt:lpstr>
      <vt:lpstr>GillSans-Light</vt:lpstr>
      <vt:lpstr>Helvetica</vt:lpstr>
      <vt:lpstr>Office Theme</vt:lpstr>
      <vt:lpstr>PowerPoint Presentation</vt:lpstr>
      <vt:lpstr>WHAT IS THE HORSE BREEDING INDUSTRY?</vt:lpstr>
      <vt:lpstr>MARYLAND EQUINE INDUSTRY SIGNIFICANCE</vt:lpstr>
      <vt:lpstr>MARYLAND HORSE BREEDERS ASSOCIATION: A NATIONAL LEADER</vt:lpstr>
      <vt:lpstr>PowerPoint Presentation</vt:lpstr>
      <vt:lpstr>Maryland’s Foal Crop 1991 - 2021</vt:lpstr>
      <vt:lpstr>PowerPoint Presentation</vt:lpstr>
      <vt:lpstr>THOROUGHBRED FARMS (1 of 2)</vt:lpstr>
      <vt:lpstr>THOROUGHBRED FARMS (2 of 2)</vt:lpstr>
      <vt:lpstr>What measures can be taken to stimulate the breeding industry in Maryland? </vt:lpstr>
      <vt:lpstr>BRING BACK STABILITY TO THE THOROUGHBRED INDUSTRY</vt:lpstr>
      <vt:lpstr>DEVELOP ADDITIONAL REVENUE SOURCES (1 of 2)</vt:lpstr>
      <vt:lpstr>DEVELOP ADDITIONAL REVENUE SOURCES (2 of 2)</vt:lpstr>
      <vt:lpstr>DEVELOP A MARYLAND-BRED RESTRICTED RACE PROGRAM</vt:lpstr>
      <vt:lpstr>SUGGESTED INITIATIVES THAT WOULD RESULT IN POSITIVE EFFECTS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14103</dc:creator>
  <cp:lastModifiedBy>Mike Hopkins</cp:lastModifiedBy>
  <cp:revision>33</cp:revision>
  <cp:lastPrinted>2023-10-06T13:09:40Z</cp:lastPrinted>
  <dcterms:created xsi:type="dcterms:W3CDTF">2023-09-29T15:27:12Z</dcterms:created>
  <dcterms:modified xsi:type="dcterms:W3CDTF">2023-10-11T17:40:29Z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2013-01-15T00:00:00Z</vt:filetime>
  </property>
  <property fmtid="{D5CDD505-2E9C-101B-9397-08002B2CF9AE}" pid="3" name="Creator">
    <vt:lpwstr>Apple Keynote 5.3</vt:lpwstr>
  </property>
  <property fmtid="{D5CDD505-2E9C-101B-9397-08002B2CF9AE}" pid="4" name="LastSaved">
    <vt:filetime>2023-09-29T00:00:00Z</vt:filetime>
  </property>
  <property fmtid="{D5CDD505-2E9C-101B-9397-08002B2CF9AE}" pid="5" name="Producer">
    <vt:lpwstr>Mac OS X 10.7.5 Quartz PDFContext</vt:lpwstr>
  </property>
</Properties>
</file>