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73" r:id="rId3"/>
    <p:sldId id="299" r:id="rId4"/>
    <p:sldId id="303" r:id="rId5"/>
    <p:sldId id="305" r:id="rId6"/>
    <p:sldId id="284" r:id="rId7"/>
    <p:sldId id="307" r:id="rId8"/>
    <p:sldId id="308" r:id="rId9"/>
    <p:sldId id="298" r:id="rId10"/>
    <p:sldId id="309" r:id="rId11"/>
    <p:sldId id="260" r:id="rId12"/>
    <p:sldId id="285" r:id="rId13"/>
    <p:sldId id="300" r:id="rId14"/>
    <p:sldId id="268" r:id="rId15"/>
    <p:sldId id="296" r:id="rId16"/>
    <p:sldId id="310" r:id="rId17"/>
    <p:sldId id="297" r:id="rId18"/>
    <p:sldId id="287" r:id="rId19"/>
    <p:sldId id="311" r:id="rId20"/>
    <p:sldId id="302" r:id="rId21"/>
    <p:sldId id="312" r:id="rId22"/>
    <p:sldId id="301" r:id="rId23"/>
    <p:sldId id="313" r:id="rId24"/>
    <p:sldId id="286" r:id="rId25"/>
    <p:sldId id="28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E0889D6-97D9-4E43-B2AB-61983B7CC6C3}">
          <p14:sldIdLst>
            <p14:sldId id="256"/>
            <p14:sldId id="273"/>
            <p14:sldId id="299"/>
            <p14:sldId id="303"/>
            <p14:sldId id="305"/>
            <p14:sldId id="284"/>
            <p14:sldId id="307"/>
            <p14:sldId id="308"/>
            <p14:sldId id="298"/>
            <p14:sldId id="309"/>
            <p14:sldId id="260"/>
            <p14:sldId id="285"/>
            <p14:sldId id="300"/>
            <p14:sldId id="268"/>
            <p14:sldId id="296"/>
            <p14:sldId id="310"/>
            <p14:sldId id="297"/>
            <p14:sldId id="287"/>
            <p14:sldId id="311"/>
            <p14:sldId id="302"/>
            <p14:sldId id="312"/>
            <p14:sldId id="301"/>
            <p14:sldId id="313"/>
            <p14:sldId id="286"/>
            <p14:sldId id="28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DC9"/>
    <a:srgbClr val="E24236"/>
    <a:srgbClr val="797979"/>
    <a:srgbClr val="CCD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83066" autoAdjust="0"/>
  </p:normalViewPr>
  <p:slideViewPr>
    <p:cSldViewPr snapToGrid="0" snapToObjects="1">
      <p:cViewPr>
        <p:scale>
          <a:sx n="80" d="100"/>
          <a:sy n="80" d="100"/>
        </p:scale>
        <p:origin x="-912" y="-25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5B6D18D-6C72-45E0-861C-214A5D6BADBF}" type="datetimeFigureOut">
              <a:rPr lang="en-US" smtClean="0"/>
              <a:t>1/3/2018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757BF0B-2598-4E8B-9459-E0117602F147}" type="slidenum">
              <a:rPr lang="en-US" smtClean="0"/>
              <a:t>‹#›</a:t>
            </a:fld>
            <a:endParaRPr lang="en-US"/>
          </a:p>
        </p:txBody>
      </p:sp>
    </p:spTree>
    <p:extLst>
      <p:ext uri="{BB962C8B-B14F-4D97-AF65-F5344CB8AC3E}">
        <p14:creationId xmlns:p14="http://schemas.microsoft.com/office/powerpoint/2010/main" val="7556211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B4EDB65B-A55C-9442-9AC7-DD8338DA7EA6}" type="datetimeFigureOut">
              <a:rPr lang="en-US" smtClean="0"/>
              <a:t>1/3/2018</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B864CFA8-F051-6644-B8EC-9A6EF208CF69}" type="slidenum">
              <a:rPr lang="en-US" smtClean="0"/>
              <a:t>‹#›</a:t>
            </a:fld>
            <a:endParaRPr lang="en-US"/>
          </a:p>
        </p:txBody>
      </p:sp>
    </p:spTree>
    <p:extLst>
      <p:ext uri="{BB962C8B-B14F-4D97-AF65-F5344CB8AC3E}">
        <p14:creationId xmlns:p14="http://schemas.microsoft.com/office/powerpoint/2010/main" val="1788938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t>
            </a:r>
            <a:endParaRPr lang="en-US" dirty="0"/>
          </a:p>
        </p:txBody>
      </p:sp>
    </p:spTree>
    <p:extLst>
      <p:ext uri="{BB962C8B-B14F-4D97-AF65-F5344CB8AC3E}">
        <p14:creationId xmlns:p14="http://schemas.microsoft.com/office/powerpoint/2010/main" val="191410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140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508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9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230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298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3083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2135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5274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101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609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column text </a:t>
            </a:r>
            <a:endParaRPr lang="en-US" dirty="0"/>
          </a:p>
        </p:txBody>
      </p:sp>
    </p:spTree>
    <p:extLst>
      <p:ext uri="{BB962C8B-B14F-4D97-AF65-F5344CB8AC3E}">
        <p14:creationId xmlns:p14="http://schemas.microsoft.com/office/powerpoint/2010/main" val="325858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609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97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366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147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904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288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a:t>
            </a:r>
            <a:endParaRPr lang="en-US" dirty="0"/>
          </a:p>
        </p:txBody>
      </p:sp>
    </p:spTree>
    <p:extLst>
      <p:ext uri="{BB962C8B-B14F-4D97-AF65-F5344CB8AC3E}">
        <p14:creationId xmlns:p14="http://schemas.microsoft.com/office/powerpoint/2010/main" val="186359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161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Picture Placeholder 2"/>
          <p:cNvSpPr>
            <a:spLocks noGrp="1" noChangeAspect="1"/>
          </p:cNvSpPr>
          <p:nvPr>
            <p:ph type="pic" idx="1"/>
          </p:nvPr>
        </p:nvSpPr>
        <p:spPr>
          <a:xfrm>
            <a:off x="0" y="2043953"/>
            <a:ext cx="9143999" cy="4814046"/>
          </a:xfrm>
        </p:spPr>
        <p:txBody>
          <a:bodyPr anchor="ctr">
            <a:norm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2919600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DE9D9A9-5B06-2543-82A8-60ACEF21CCBB}" type="slidenum">
              <a:rPr lang="en-US" smtClean="0"/>
              <a:t>‹#›</a:t>
            </a:fld>
            <a:endParaRPr lang="en-US"/>
          </a:p>
        </p:txBody>
      </p:sp>
    </p:spTree>
    <p:extLst>
      <p:ext uri="{BB962C8B-B14F-4D97-AF65-F5344CB8AC3E}">
        <p14:creationId xmlns:p14="http://schemas.microsoft.com/office/powerpoint/2010/main" val="111855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DE9D9A9-5B06-2543-82A8-60ACEF21CCBB}" type="slidenum">
              <a:rPr lang="en-US" smtClean="0"/>
              <a:t>‹#›</a:t>
            </a:fld>
            <a:endParaRPr lang="en-US"/>
          </a:p>
        </p:txBody>
      </p:sp>
    </p:spTree>
    <p:extLst>
      <p:ext uri="{BB962C8B-B14F-4D97-AF65-F5344CB8AC3E}">
        <p14:creationId xmlns:p14="http://schemas.microsoft.com/office/powerpoint/2010/main" val="439668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DE9D9A9-5B06-2543-82A8-60ACEF21CCBB}" type="slidenum">
              <a:rPr lang="en-US" smtClean="0"/>
              <a:t>‹#›</a:t>
            </a:fld>
            <a:endParaRPr lang="en-US"/>
          </a:p>
        </p:txBody>
      </p:sp>
    </p:spTree>
    <p:extLst>
      <p:ext uri="{BB962C8B-B14F-4D97-AF65-F5344CB8AC3E}">
        <p14:creationId xmlns:p14="http://schemas.microsoft.com/office/powerpoint/2010/main" val="2086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gular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805191" y="6375733"/>
            <a:ext cx="2057400" cy="365125"/>
          </a:xfrm>
          <a:prstGeom prst="rect">
            <a:avLst/>
          </a:prstGeom>
        </p:spPr>
        <p:txBody>
          <a:bodyPr vert="horz" lIns="91440" tIns="45720" rIns="91440" bIns="45720" rtlCol="0" anchor="ctr"/>
          <a:lstStyle>
            <a:lvl1pPr algn="r">
              <a:defRPr sz="1050">
                <a:solidFill>
                  <a:schemeClr val="tx1">
                    <a:tint val="75000"/>
                  </a:schemeClr>
                </a:solidFill>
                <a:latin typeface="Roboto" charset="0"/>
                <a:ea typeface="Roboto" charset="0"/>
                <a:cs typeface="Roboto" charset="0"/>
              </a:defRPr>
            </a:lvl1pPr>
          </a:lstStyle>
          <a:p>
            <a:r>
              <a:rPr lang="en-US" dirty="0" smtClean="0"/>
              <a:t>PRESENTATION TITLE | </a:t>
            </a:r>
            <a:fld id="{7DE9D9A9-5B06-2543-82A8-60ACEF21CCBB}" type="slidenum">
              <a:rPr lang="en-US" b="1" smtClean="0">
                <a:solidFill>
                  <a:srgbClr val="FF0000"/>
                </a:solidFill>
                <a:latin typeface="Roboto Black" charset="0"/>
                <a:ea typeface="Roboto Black" charset="0"/>
                <a:cs typeface="Roboto Black" charset="0"/>
              </a:rPr>
              <a:pPr/>
              <a:t>‹#›</a:t>
            </a:fld>
            <a:endParaRPr lang="en-US" b="1" dirty="0">
              <a:solidFill>
                <a:srgbClr val="FF0000"/>
              </a:solidFill>
              <a:latin typeface="Roboto Black" charset="0"/>
              <a:ea typeface="Roboto Black" charset="0"/>
              <a:cs typeface="Roboto Black" charset="0"/>
            </a:endParaRPr>
          </a:p>
        </p:txBody>
      </p:sp>
      <p:sp>
        <p:nvSpPr>
          <p:cNvPr id="2" name="Rectangle 1"/>
          <p:cNvSpPr/>
          <p:nvPr userDrawn="1"/>
        </p:nvSpPr>
        <p:spPr>
          <a:xfrm>
            <a:off x="0" y="0"/>
            <a:ext cx="9144000" cy="1398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39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805191" y="6375733"/>
            <a:ext cx="2057400" cy="365125"/>
          </a:xfrm>
          <a:prstGeom prst="rect">
            <a:avLst/>
          </a:prstGeom>
        </p:spPr>
        <p:txBody>
          <a:bodyPr vert="horz" lIns="91440" tIns="45720" rIns="91440" bIns="45720" rtlCol="0" anchor="ctr"/>
          <a:lstStyle>
            <a:lvl1pPr algn="r">
              <a:defRPr sz="1050">
                <a:solidFill>
                  <a:schemeClr val="tx1">
                    <a:tint val="75000"/>
                  </a:schemeClr>
                </a:solidFill>
                <a:latin typeface="Roboto" charset="0"/>
                <a:ea typeface="Roboto" charset="0"/>
                <a:cs typeface="Roboto" charset="0"/>
              </a:defRPr>
            </a:lvl1pPr>
          </a:lstStyle>
          <a:p>
            <a:r>
              <a:rPr lang="en-US" dirty="0" smtClean="0"/>
              <a:t>PRESENTATION TITLE | </a:t>
            </a:r>
            <a:fld id="{67C6956C-6F88-C549-AEE4-96F5A5D2310B}" type="slidenum">
              <a:rPr lang="en-US" b="1" smtClean="0">
                <a:solidFill>
                  <a:srgbClr val="FF0000"/>
                </a:solidFill>
                <a:latin typeface="Roboto Black" charset="0"/>
                <a:ea typeface="Roboto Black" charset="0"/>
                <a:cs typeface="Roboto Black" charset="0"/>
              </a:rPr>
              <a:pPr/>
              <a:t>‹#›</a:t>
            </a:fld>
            <a:endParaRPr lang="en-US" b="1" dirty="0">
              <a:solidFill>
                <a:srgbClr val="FF0000"/>
              </a:solidFill>
              <a:latin typeface="Roboto Black" charset="0"/>
              <a:ea typeface="Roboto Black" charset="0"/>
              <a:cs typeface="Roboto Black" charset="0"/>
            </a:endParaRPr>
          </a:p>
        </p:txBody>
      </p:sp>
    </p:spTree>
    <p:extLst>
      <p:ext uri="{BB962C8B-B14F-4D97-AF65-F5344CB8AC3E}">
        <p14:creationId xmlns:p14="http://schemas.microsoft.com/office/powerpoint/2010/main" val="80149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one imag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4409954" y="0"/>
            <a:ext cx="4734045" cy="6858000"/>
          </a:xfrm>
        </p:spPr>
        <p:txBody>
          <a:bodyPr anchor="ctr">
            <a:norm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Slide Number Placeholder 5"/>
          <p:cNvSpPr>
            <a:spLocks noGrp="1"/>
          </p:cNvSpPr>
          <p:nvPr>
            <p:ph type="sldNum" sz="quarter" idx="4"/>
          </p:nvPr>
        </p:nvSpPr>
        <p:spPr>
          <a:xfrm>
            <a:off x="6805191" y="6375733"/>
            <a:ext cx="2057400" cy="365125"/>
          </a:xfrm>
          <a:prstGeom prst="rect">
            <a:avLst/>
          </a:prstGeom>
        </p:spPr>
        <p:txBody>
          <a:bodyPr vert="horz" lIns="91440" tIns="45720" rIns="91440" bIns="45720" rtlCol="0" anchor="ctr"/>
          <a:lstStyle>
            <a:lvl1pPr algn="r">
              <a:defRPr sz="1050">
                <a:solidFill>
                  <a:schemeClr val="bg1"/>
                </a:solidFill>
                <a:latin typeface="Roboto" charset="0"/>
                <a:ea typeface="Roboto" charset="0"/>
                <a:cs typeface="Roboto" charset="0"/>
              </a:defRPr>
            </a:lvl1pPr>
          </a:lstStyle>
          <a:p>
            <a:r>
              <a:rPr lang="en-US" dirty="0" smtClean="0"/>
              <a:t>PRESENTATION TITLE | </a:t>
            </a:r>
            <a:fld id="{4145BD26-B3BE-4F4A-ADEC-49BADA89DDDD}" type="slidenum">
              <a:rPr lang="en-US" b="1" smtClean="0">
                <a:latin typeface="Roboto Black" charset="0"/>
                <a:ea typeface="Roboto Black" charset="0"/>
                <a:cs typeface="Roboto Black" charset="0"/>
              </a:rPr>
              <a:pPr/>
              <a:t>‹#›</a:t>
            </a:fld>
            <a:endParaRPr lang="en-US" b="1" dirty="0">
              <a:latin typeface="Roboto Black" charset="0"/>
              <a:ea typeface="Roboto Black" charset="0"/>
              <a:cs typeface="Roboto Black" charset="0"/>
            </a:endParaRPr>
          </a:p>
        </p:txBody>
      </p:sp>
    </p:spTree>
    <p:extLst>
      <p:ext uri="{BB962C8B-B14F-4D97-AF65-F5344CB8AC3E}">
        <p14:creationId xmlns:p14="http://schemas.microsoft.com/office/powerpoint/2010/main" val="168003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2"/>
          <p:cNvSpPr>
            <a:spLocks noGrp="1" noChangeAspect="1"/>
          </p:cNvSpPr>
          <p:nvPr>
            <p:ph type="pic" idx="1"/>
          </p:nvPr>
        </p:nvSpPr>
        <p:spPr>
          <a:xfrm>
            <a:off x="0" y="0"/>
            <a:ext cx="9144000" cy="6858000"/>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extLst>
      <p:ext uri="{BB962C8B-B14F-4D97-AF65-F5344CB8AC3E}">
        <p14:creationId xmlns:p14="http://schemas.microsoft.com/office/powerpoint/2010/main" val="67539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Picture Placeholder 2"/>
          <p:cNvSpPr>
            <a:spLocks noGrp="1" noChangeAspect="1"/>
          </p:cNvSpPr>
          <p:nvPr>
            <p:ph type="pic" idx="1"/>
          </p:nvPr>
        </p:nvSpPr>
        <p:spPr>
          <a:xfrm>
            <a:off x="0" y="1920240"/>
            <a:ext cx="9144000" cy="4818888"/>
          </a:xfrm>
        </p:spPr>
        <p:txBody>
          <a:bodyPr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Rectangle 4"/>
          <p:cNvSpPr/>
          <p:nvPr userDrawn="1"/>
        </p:nvSpPr>
        <p:spPr>
          <a:xfrm>
            <a:off x="0" y="6739128"/>
            <a:ext cx="9144000" cy="118872"/>
          </a:xfrm>
          <a:prstGeom prst="rect">
            <a:avLst/>
          </a:prstGeom>
          <a:solidFill>
            <a:srgbClr val="E2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9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DE9D9A9-5B06-2543-82A8-60ACEF21CCBB}" type="slidenum">
              <a:rPr lang="en-US" smtClean="0"/>
              <a:t>‹#›</a:t>
            </a:fld>
            <a:endParaRPr lang="en-US"/>
          </a:p>
        </p:txBody>
      </p:sp>
    </p:spTree>
    <p:extLst>
      <p:ext uri="{BB962C8B-B14F-4D97-AF65-F5344CB8AC3E}">
        <p14:creationId xmlns:p14="http://schemas.microsoft.com/office/powerpoint/2010/main" val="129949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DE9D9A9-5B06-2543-82A8-60ACEF21CCBB}" type="slidenum">
              <a:rPr lang="en-US" smtClean="0"/>
              <a:t>‹#›</a:t>
            </a:fld>
            <a:endParaRPr lang="en-US"/>
          </a:p>
        </p:txBody>
      </p:sp>
    </p:spTree>
    <p:extLst>
      <p:ext uri="{BB962C8B-B14F-4D97-AF65-F5344CB8AC3E}">
        <p14:creationId xmlns:p14="http://schemas.microsoft.com/office/powerpoint/2010/main" val="63034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DE9D9A9-5B06-2543-82A8-60ACEF21CCBB}" type="slidenum">
              <a:rPr lang="en-US" smtClean="0"/>
              <a:t>‹#›</a:t>
            </a:fld>
            <a:endParaRPr lang="en-US"/>
          </a:p>
        </p:txBody>
      </p:sp>
    </p:spTree>
    <p:extLst>
      <p:ext uri="{BB962C8B-B14F-4D97-AF65-F5344CB8AC3E}">
        <p14:creationId xmlns:p14="http://schemas.microsoft.com/office/powerpoint/2010/main" val="73322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50">
                <a:solidFill>
                  <a:schemeClr val="tx1">
                    <a:tint val="75000"/>
                  </a:schemeClr>
                </a:solidFill>
                <a:latin typeface="Arial" charset="0"/>
                <a:ea typeface="Arial" charset="0"/>
                <a:cs typeface="Arial" charset="0"/>
              </a:defRPr>
            </a:lvl1pPr>
          </a:lstStyle>
          <a:p>
            <a:r>
              <a:rPr lang="en-US" dirty="0" smtClean="0"/>
              <a:t>Presentation Title | </a:t>
            </a:r>
            <a:fld id="{2688FA5E-DF55-6440-8594-51C67AD820E5}" type="slidenum">
              <a:rPr lang="en-US" b="1" smtClean="0">
                <a:solidFill>
                  <a:srgbClr val="FF0000"/>
                </a:solidFill>
              </a:rPr>
              <a:pPr/>
              <a:t>‹#›</a:t>
            </a:fld>
            <a:endParaRPr lang="en-US" b="1" dirty="0">
              <a:solidFill>
                <a:srgbClr val="FF0000"/>
              </a:solidFill>
            </a:endParaRPr>
          </a:p>
        </p:txBody>
      </p:sp>
    </p:spTree>
    <p:extLst>
      <p:ext uri="{BB962C8B-B14F-4D97-AF65-F5344CB8AC3E}">
        <p14:creationId xmlns:p14="http://schemas.microsoft.com/office/powerpoint/2010/main" val="410557583"/>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6" r:id="rId5"/>
    <p:sldLayoutId id="2147483667" r:id="rId6"/>
    <p:sldLayoutId id="2147483664" r:id="rId7"/>
    <p:sldLayoutId id="2147483665"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choosework.net/about/how-it-works/index.html" TargetMode="External"/><Relationship Id="rId3" Type="http://schemas.openxmlformats.org/officeDocument/2006/relationships/hyperlink" Target="https://dei.workforcegps.org/" TargetMode="External"/><Relationship Id="rId7" Type="http://schemas.openxmlformats.org/officeDocument/2006/relationships/hyperlink" Target="https://yourtickettowork.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ssa.gov/work/overview.html" TargetMode="External"/><Relationship Id="rId5" Type="http://schemas.openxmlformats.org/officeDocument/2006/relationships/hyperlink" Target="https://www.doleta.gov/disabilty/dei.cfm" TargetMode="External"/><Relationship Id="rId4" Type="http://schemas.openxmlformats.org/officeDocument/2006/relationships/hyperlink" Target="https://www.dol.gov/odep/topics/DEI.htm" TargetMode="External"/><Relationship Id="rId9"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duotone>
              <a:schemeClr val="accent3">
                <a:shade val="45000"/>
                <a:satMod val="135000"/>
              </a:schemeClr>
              <a:prstClr val="white"/>
            </a:duotone>
          </a:blip>
          <a:srcRect r="2707" b="35212"/>
          <a:stretch/>
        </p:blipFill>
        <p:spPr>
          <a:xfrm>
            <a:off x="0" y="5530385"/>
            <a:ext cx="9154786" cy="1344978"/>
          </a:xfrm>
          <a:prstGeom prst="rect">
            <a:avLst/>
          </a:prstGeom>
        </p:spPr>
      </p:pic>
      <p:pic>
        <p:nvPicPr>
          <p:cNvPr id="1026" name="Picture 2" descr="DEI Case Scenario Video Vignett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155" y="369815"/>
            <a:ext cx="3443573" cy="18250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0" y="2228671"/>
            <a:ext cx="4572000" cy="1200329"/>
          </a:xfrm>
          <a:prstGeom prst="rect">
            <a:avLst/>
          </a:prstGeom>
        </p:spPr>
        <p:txBody>
          <a:bodyPr>
            <a:spAutoFit/>
          </a:bodyPr>
          <a:lstStyle/>
          <a:p>
            <a:pPr algn="ctr"/>
            <a:r>
              <a:rPr lang="en-US" b="1" dirty="0">
                <a:solidFill>
                  <a:srgbClr val="C00000"/>
                </a:solidFill>
              </a:rPr>
              <a:t>Division of Workforce Development</a:t>
            </a:r>
            <a:endParaRPr lang="en-US" dirty="0"/>
          </a:p>
          <a:p>
            <a:pPr algn="ctr"/>
            <a:r>
              <a:rPr lang="en-US" b="1" dirty="0">
                <a:solidFill>
                  <a:srgbClr val="C00000"/>
                </a:solidFill>
              </a:rPr>
              <a:t>&amp; Adult Learning (DWDAL)</a:t>
            </a:r>
            <a:endParaRPr lang="en-US" dirty="0"/>
          </a:p>
          <a:p>
            <a:r>
              <a:rPr lang="en-US" dirty="0"/>
              <a:t/>
            </a:r>
            <a:br>
              <a:rPr lang="en-US" dirty="0"/>
            </a:br>
            <a:endParaRPr lang="en-US" dirty="0"/>
          </a:p>
        </p:txBody>
      </p:sp>
      <p:sp>
        <p:nvSpPr>
          <p:cNvPr id="5" name="Rectangle 4"/>
          <p:cNvSpPr/>
          <p:nvPr/>
        </p:nvSpPr>
        <p:spPr>
          <a:xfrm>
            <a:off x="2286000" y="3013502"/>
            <a:ext cx="4572000" cy="2031325"/>
          </a:xfrm>
          <a:prstGeom prst="rect">
            <a:avLst/>
          </a:prstGeom>
        </p:spPr>
        <p:txBody>
          <a:bodyPr>
            <a:spAutoFit/>
          </a:bodyPr>
          <a:lstStyle/>
          <a:p>
            <a:pPr algn="ctr"/>
            <a:r>
              <a:rPr lang="en-US" b="1" dirty="0" err="1">
                <a:solidFill>
                  <a:srgbClr val="099BDD"/>
                </a:solidFill>
              </a:rPr>
              <a:t>Carolynnette</a:t>
            </a:r>
            <a:r>
              <a:rPr lang="en-US" b="1" dirty="0">
                <a:solidFill>
                  <a:srgbClr val="099BDD"/>
                </a:solidFill>
              </a:rPr>
              <a:t> Scott</a:t>
            </a:r>
            <a:endParaRPr lang="en-US" dirty="0"/>
          </a:p>
          <a:p>
            <a:pPr algn="ctr"/>
            <a:r>
              <a:rPr lang="en-US" b="1" dirty="0">
                <a:solidFill>
                  <a:srgbClr val="099BDD"/>
                </a:solidFill>
              </a:rPr>
              <a:t>Disability &amp; Youth Services Coordinator</a:t>
            </a:r>
            <a:endParaRPr lang="en-US" dirty="0"/>
          </a:p>
          <a:p>
            <a:pPr algn="ctr"/>
            <a:r>
              <a:rPr lang="en-US" dirty="0"/>
              <a:t/>
            </a:r>
            <a:br>
              <a:rPr lang="en-US" dirty="0"/>
            </a:br>
            <a:r>
              <a:rPr lang="en-US" b="1" dirty="0">
                <a:solidFill>
                  <a:srgbClr val="099BDD"/>
                </a:solidFill>
              </a:rPr>
              <a:t>Teara Winmond</a:t>
            </a:r>
            <a:endParaRPr lang="en-US" dirty="0"/>
          </a:p>
          <a:p>
            <a:pPr algn="ctr"/>
            <a:r>
              <a:rPr lang="en-US" b="1" dirty="0">
                <a:solidFill>
                  <a:srgbClr val="099BDD"/>
                </a:solidFill>
              </a:rPr>
              <a:t>DEI Program Manager</a:t>
            </a:r>
            <a:endParaRPr lang="en-US" dirty="0"/>
          </a:p>
          <a:p>
            <a:r>
              <a:rPr lang="en-US" dirty="0"/>
              <a:t/>
            </a:r>
            <a:br>
              <a:rPr lang="en-US" dirty="0"/>
            </a:br>
            <a:endParaRPr lang="en-US" dirty="0"/>
          </a:p>
        </p:txBody>
      </p:sp>
      <p:sp>
        <p:nvSpPr>
          <p:cNvPr id="6" name="Rectangle 5"/>
          <p:cNvSpPr/>
          <p:nvPr/>
        </p:nvSpPr>
        <p:spPr>
          <a:xfrm>
            <a:off x="4453217" y="3244334"/>
            <a:ext cx="237566" cy="369332"/>
          </a:xfrm>
          <a:prstGeom prst="rect">
            <a:avLst/>
          </a:prstGeom>
        </p:spPr>
        <p:txBody>
          <a:bodyPr wrap="none">
            <a:spAutoFit/>
          </a:bodyPr>
          <a:lstStyle/>
          <a:p>
            <a:r>
              <a:rPr lang="en-US" dirty="0"/>
              <a:t> </a:t>
            </a:r>
          </a:p>
        </p:txBody>
      </p:sp>
      <p:sp>
        <p:nvSpPr>
          <p:cNvPr id="9" name="Rectangle 8"/>
          <p:cNvSpPr/>
          <p:nvPr/>
        </p:nvSpPr>
        <p:spPr>
          <a:xfrm>
            <a:off x="4453217" y="3244334"/>
            <a:ext cx="237566" cy="369332"/>
          </a:xfrm>
          <a:prstGeom prst="rect">
            <a:avLst/>
          </a:prstGeom>
        </p:spPr>
        <p:txBody>
          <a:bodyPr wrap="none">
            <a:spAutoFit/>
          </a:bodyPr>
          <a:lstStyle/>
          <a:p>
            <a:r>
              <a:rPr lang="en-US" dirty="0"/>
              <a:t> </a:t>
            </a:r>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pic>
        <p:nvPicPr>
          <p:cNvPr id="11" name="Shape 94" descr="C:\Documents and Settings\skaliush\My Documents\DLLR\LOGO\NEW LOGO - 3-2010\DLLR_LOGO_2010.jpg"/>
          <p:cNvPicPr preferRelativeResize="0"/>
          <p:nvPr/>
        </p:nvPicPr>
        <p:blipFill rotWithShape="1">
          <a:blip r:embed="rId5">
            <a:alphaModFix/>
          </a:blip>
          <a:srcRect/>
          <a:stretch/>
        </p:blipFill>
        <p:spPr>
          <a:xfrm>
            <a:off x="3447770" y="5705344"/>
            <a:ext cx="2118728" cy="723675"/>
          </a:xfrm>
          <a:prstGeom prst="rect">
            <a:avLst/>
          </a:prstGeom>
          <a:noFill/>
          <a:ln w="76200" cap="flat" cmpd="sng">
            <a:solidFill>
              <a:schemeClr val="dk1"/>
            </a:solidFill>
            <a:prstDash val="solid"/>
            <a:miter lim="8000"/>
            <a:headEnd type="none" w="med" len="med"/>
            <a:tailEnd type="none" w="med" len="med"/>
          </a:ln>
        </p:spPr>
      </p:pic>
      <p:pic>
        <p:nvPicPr>
          <p:cNvPr id="12" name="Shape 95"/>
          <p:cNvPicPr preferRelativeResize="0"/>
          <p:nvPr/>
        </p:nvPicPr>
        <p:blipFill rotWithShape="1">
          <a:blip r:embed="rId6">
            <a:alphaModFix/>
          </a:blip>
          <a:srcRect/>
          <a:stretch/>
        </p:blipFill>
        <p:spPr>
          <a:xfrm>
            <a:off x="721482" y="6112125"/>
            <a:ext cx="1828800" cy="582277"/>
          </a:xfrm>
          <a:prstGeom prst="rect">
            <a:avLst/>
          </a:prstGeom>
          <a:noFill/>
          <a:ln>
            <a:noFill/>
          </a:ln>
        </p:spPr>
      </p:pic>
      <p:pic>
        <p:nvPicPr>
          <p:cNvPr id="13" name="Shape 96" descr="LogoBig"/>
          <p:cNvPicPr preferRelativeResize="0"/>
          <p:nvPr/>
        </p:nvPicPr>
        <p:blipFill rotWithShape="1">
          <a:blip r:embed="rId7">
            <a:alphaModFix/>
          </a:blip>
          <a:srcRect/>
          <a:stretch/>
        </p:blipFill>
        <p:spPr>
          <a:xfrm>
            <a:off x="6381405" y="6112125"/>
            <a:ext cx="1976845" cy="582277"/>
          </a:xfrm>
          <a:prstGeom prst="rect">
            <a:avLst/>
          </a:prstGeom>
          <a:noFill/>
          <a:ln>
            <a:noFill/>
          </a:ln>
        </p:spPr>
      </p:pic>
    </p:spTree>
    <p:extLst>
      <p:ext uri="{BB962C8B-B14F-4D97-AF65-F5344CB8AC3E}">
        <p14:creationId xmlns:p14="http://schemas.microsoft.com/office/powerpoint/2010/main" val="7945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373" y="439132"/>
            <a:ext cx="3860865" cy="523220"/>
          </a:xfrm>
          <a:prstGeom prst="rect">
            <a:avLst/>
          </a:prstGeom>
        </p:spPr>
        <p:txBody>
          <a:bodyPr wrap="none">
            <a:spAutoFit/>
          </a:bodyPr>
          <a:lstStyle/>
          <a:p>
            <a:r>
              <a:rPr lang="en-US" sz="2800" dirty="0" smtClean="0">
                <a:solidFill>
                  <a:schemeClr val="bg1"/>
                </a:solidFill>
                <a:latin typeface="Times New Roman" panose="02020603050405020304" pitchFamily="18" charset="0"/>
                <a:ea typeface="Corbel"/>
                <a:cs typeface="Times New Roman" panose="02020603050405020304" pitchFamily="18" charset="0"/>
                <a:sym typeface="Corbel"/>
              </a:rPr>
              <a:t>Targeted Industry Sectors</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1"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56349" y="1971236"/>
            <a:ext cx="2163599" cy="369332"/>
          </a:xfrm>
          <a:prstGeom prst="rect">
            <a:avLst/>
          </a:prstGeom>
          <a:noFill/>
        </p:spPr>
        <p:txBody>
          <a:bodyPr wrap="square" rtlCol="0">
            <a:spAutoFit/>
          </a:bodyPr>
          <a:lstStyle/>
          <a:p>
            <a:pPr>
              <a:buSzPts val="2200"/>
            </a:pPr>
            <a:r>
              <a:rPr lang="en-US" dirty="0">
                <a:ea typeface="Calibri"/>
                <a:cs typeface="Calibri"/>
                <a:sym typeface="Calibri"/>
              </a:rPr>
              <a:t>Construction</a:t>
            </a:r>
          </a:p>
        </p:txBody>
      </p:sp>
      <p:pic>
        <p:nvPicPr>
          <p:cNvPr id="16" name="Picture 2" descr="Image result for con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6349" y="2516399"/>
            <a:ext cx="1506381" cy="9819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54603" y="1983592"/>
            <a:ext cx="2371875" cy="369332"/>
          </a:xfrm>
          <a:prstGeom prst="rect">
            <a:avLst/>
          </a:prstGeom>
          <a:noFill/>
        </p:spPr>
        <p:txBody>
          <a:bodyPr wrap="square" rtlCol="0">
            <a:spAutoFit/>
          </a:bodyPr>
          <a:lstStyle/>
          <a:p>
            <a:r>
              <a:rPr lang="en-US" dirty="0" smtClean="0"/>
              <a:t>Healthcare</a:t>
            </a:r>
            <a:endParaRPr lang="en-US" dirty="0"/>
          </a:p>
        </p:txBody>
      </p:sp>
      <p:pic>
        <p:nvPicPr>
          <p:cNvPr id="22" name="Picture 6" descr="Image result for healthc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331" y="2572540"/>
            <a:ext cx="1645920" cy="9258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42219" y="4098474"/>
            <a:ext cx="2477729" cy="369332"/>
          </a:xfrm>
          <a:prstGeom prst="rect">
            <a:avLst/>
          </a:prstGeom>
          <a:noFill/>
        </p:spPr>
        <p:txBody>
          <a:bodyPr wrap="square" rtlCol="0">
            <a:spAutoFit/>
          </a:bodyPr>
          <a:lstStyle/>
          <a:p>
            <a:r>
              <a:rPr lang="en-US" dirty="0" smtClean="0"/>
              <a:t>Professional &amp; Technical</a:t>
            </a:r>
            <a:endParaRPr lang="en-US" dirty="0"/>
          </a:p>
        </p:txBody>
      </p:sp>
      <p:pic>
        <p:nvPicPr>
          <p:cNvPr id="2062" name="Picture 14" descr="Image result for profess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2698" y="4638085"/>
            <a:ext cx="1356770" cy="10173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58408" y="4098474"/>
            <a:ext cx="1063592" cy="369332"/>
          </a:xfrm>
          <a:prstGeom prst="rect">
            <a:avLst/>
          </a:prstGeom>
          <a:noFill/>
        </p:spPr>
        <p:txBody>
          <a:bodyPr wrap="square" rtlCol="0">
            <a:spAutoFit/>
          </a:bodyPr>
          <a:lstStyle/>
          <a:p>
            <a:r>
              <a:rPr lang="en-US" dirty="0" smtClean="0"/>
              <a:t>Retail</a:t>
            </a:r>
            <a:endParaRPr lang="en-US" dirty="0"/>
          </a:p>
        </p:txBody>
      </p:sp>
      <p:pic>
        <p:nvPicPr>
          <p:cNvPr id="2066" name="Picture 18" descr="Image result for ret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2331" y="4638085"/>
            <a:ext cx="1785855" cy="107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73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2062"/>
                                        </p:tgtEl>
                                        <p:attrNameLst>
                                          <p:attrName>style.visibility</p:attrName>
                                        </p:attrNameLst>
                                      </p:cBhvr>
                                      <p:to>
                                        <p:strVal val="visible"/>
                                      </p:to>
                                    </p:set>
                                    <p:anim calcmode="lin" valueType="num">
                                      <p:cBhvr additive="base">
                                        <p:cTn id="24" dur="500" fill="hold"/>
                                        <p:tgtEl>
                                          <p:spTgt spid="2062"/>
                                        </p:tgtEl>
                                        <p:attrNameLst>
                                          <p:attrName>ppt_x</p:attrName>
                                        </p:attrNameLst>
                                      </p:cBhvr>
                                      <p:tavLst>
                                        <p:tav tm="0">
                                          <p:val>
                                            <p:strVal val="1+#ppt_w/2"/>
                                          </p:val>
                                        </p:tav>
                                        <p:tav tm="100000">
                                          <p:val>
                                            <p:strVal val="#ppt_x"/>
                                          </p:val>
                                        </p:tav>
                                      </p:tavLst>
                                    </p:anim>
                                    <p:anim calcmode="lin" valueType="num">
                                      <p:cBhvr additive="base">
                                        <p:cTn id="25" dur="500" fill="hold"/>
                                        <p:tgtEl>
                                          <p:spTgt spid="206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2066"/>
                                        </p:tgtEl>
                                        <p:attrNameLst>
                                          <p:attrName>style.visibility</p:attrName>
                                        </p:attrNameLst>
                                      </p:cBhvr>
                                      <p:to>
                                        <p:strVal val="visible"/>
                                      </p:to>
                                    </p:set>
                                    <p:anim calcmode="lin" valueType="num">
                                      <p:cBhvr additive="base">
                                        <p:cTn id="36" dur="500" fill="hold"/>
                                        <p:tgtEl>
                                          <p:spTgt spid="2066"/>
                                        </p:tgtEl>
                                        <p:attrNameLst>
                                          <p:attrName>ppt_x</p:attrName>
                                        </p:attrNameLst>
                                      </p:cBhvr>
                                      <p:tavLst>
                                        <p:tav tm="0">
                                          <p:val>
                                            <p:strVal val="0-#ppt_w/2"/>
                                          </p:val>
                                        </p:tav>
                                        <p:tav tm="100000">
                                          <p:val>
                                            <p:strVal val="#ppt_x"/>
                                          </p:val>
                                        </p:tav>
                                      </p:tavLst>
                                    </p:anim>
                                    <p:anim calcmode="lin" valueType="num">
                                      <p:cBhvr additive="base">
                                        <p:cTn id="37" dur="500" fill="hold"/>
                                        <p:tgtEl>
                                          <p:spTgt spid="206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8473" y="449993"/>
            <a:ext cx="7187878" cy="523220"/>
          </a:xfrm>
          <a:prstGeom prst="rect">
            <a:avLst/>
          </a:prstGeom>
          <a:noFill/>
        </p:spPr>
        <p:txBody>
          <a:bodyPr wrap="square">
            <a:spAutoFit/>
          </a:bodyPr>
          <a:lstStyle/>
          <a:p>
            <a:pPr algn="ct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How Do Jobseekers Benefit?</a:t>
            </a:r>
            <a:endParaRPr lang="en-US" sz="2800" dirty="0">
              <a:solidFill>
                <a:schemeClr val="bg1"/>
              </a:solidFill>
              <a:latin typeface="Times New Roman" panose="02020603050405020304" pitchFamily="18" charset="0"/>
              <a:ea typeface="Arial" charset="0"/>
              <a:cs typeface="Times New Roman" panose="02020603050405020304" pitchFamily="18" charset="0"/>
            </a:endParaRPr>
          </a:p>
        </p:txBody>
      </p:sp>
      <p:sp>
        <p:nvSpPr>
          <p:cNvPr id="2" name="TextBox 1"/>
          <p:cNvSpPr txBox="1"/>
          <p:nvPr/>
        </p:nvSpPr>
        <p:spPr>
          <a:xfrm>
            <a:off x="1029903" y="2098307"/>
            <a:ext cx="7546206" cy="2585323"/>
          </a:xfrm>
          <a:prstGeom prst="rect">
            <a:avLst/>
          </a:prstGeom>
          <a:noFill/>
        </p:spPr>
        <p:txBody>
          <a:bodyPr wrap="square" rtlCol="0">
            <a:spAutoFit/>
          </a:bodyPr>
          <a:lstStyle/>
          <a:p>
            <a:r>
              <a:rPr lang="en-US" dirty="0" smtClean="0"/>
              <a:t>Both </a:t>
            </a:r>
            <a:r>
              <a:rPr lang="en-US" dirty="0"/>
              <a:t>the Anne Arundel and Montgomery </a:t>
            </a:r>
            <a:r>
              <a:rPr lang="en-US" dirty="0" smtClean="0"/>
              <a:t>county </a:t>
            </a:r>
            <a:r>
              <a:rPr lang="en-US" dirty="0"/>
              <a:t>American Job Centers (AJCs) will have Disabilities Resource Coordinators (DRCs) to assist qualified jobseekers as they integrate into the full range of services and incentives offered through the AJCs. Such services include but are not limited to: </a:t>
            </a:r>
            <a:endParaRPr lang="en-US" dirty="0" smtClean="0"/>
          </a:p>
          <a:p>
            <a:endParaRPr lang="en-US" dirty="0" smtClean="0"/>
          </a:p>
          <a:p>
            <a:pPr marL="1200150" lvl="2" indent="-285750">
              <a:buFont typeface="Wingdings" panose="05000000000000000000" pitchFamily="2" charset="2"/>
              <a:buChar char="ü"/>
            </a:pPr>
            <a:r>
              <a:rPr lang="en-US" dirty="0" smtClean="0"/>
              <a:t>Enhanced </a:t>
            </a:r>
            <a:r>
              <a:rPr lang="en-US" dirty="0"/>
              <a:t>case management, </a:t>
            </a:r>
            <a:endParaRPr lang="en-US" dirty="0" smtClean="0"/>
          </a:p>
          <a:p>
            <a:pPr marL="1200150" lvl="2" indent="-285750">
              <a:buFont typeface="Wingdings" panose="05000000000000000000" pitchFamily="2" charset="2"/>
              <a:buChar char="ü"/>
            </a:pPr>
            <a:r>
              <a:rPr lang="en-US" dirty="0" smtClean="0"/>
              <a:t>Job </a:t>
            </a:r>
            <a:r>
              <a:rPr lang="en-US" dirty="0"/>
              <a:t>Search workshops, </a:t>
            </a:r>
            <a:endParaRPr lang="en-US" dirty="0" smtClean="0"/>
          </a:p>
          <a:p>
            <a:pPr marL="1200150" lvl="2" indent="-285750">
              <a:buFont typeface="Wingdings" panose="05000000000000000000" pitchFamily="2" charset="2"/>
              <a:buChar char="ü"/>
            </a:pPr>
            <a:r>
              <a:rPr lang="en-US" dirty="0" smtClean="0"/>
              <a:t>Linkage </a:t>
            </a:r>
            <a:r>
              <a:rPr lang="en-US" dirty="0"/>
              <a:t>to Ticket to Work Assistance/Benefits Counseling, </a:t>
            </a:r>
            <a:r>
              <a:rPr lang="en-US" dirty="0" smtClean="0"/>
              <a:t>and/or </a:t>
            </a:r>
          </a:p>
          <a:p>
            <a:pPr marL="1200150" lvl="2" indent="-285750">
              <a:buFont typeface="Wingdings" panose="05000000000000000000" pitchFamily="2" charset="2"/>
              <a:buChar char="ü"/>
            </a:pPr>
            <a:r>
              <a:rPr lang="en-US" dirty="0" smtClean="0"/>
              <a:t>Job </a:t>
            </a:r>
            <a:r>
              <a:rPr lang="en-US" dirty="0"/>
              <a:t>Placement </a:t>
            </a:r>
            <a:r>
              <a:rPr lang="en-US" dirty="0" smtClean="0"/>
              <a:t>Assistance</a:t>
            </a:r>
          </a:p>
        </p:txBody>
      </p:sp>
      <p:pic>
        <p:nvPicPr>
          <p:cNvPr id="4"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444" y="561474"/>
            <a:ext cx="8602034" cy="523220"/>
          </a:xfrm>
          <a:prstGeom prst="rect">
            <a:avLst/>
          </a:prstGeom>
          <a:noFill/>
        </p:spPr>
        <p:txBody>
          <a:bodyPr wrap="non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What is the ROLE of the Disability Resource Coordinator?</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013612" y="1805607"/>
            <a:ext cx="7045693" cy="3416320"/>
          </a:xfrm>
          <a:prstGeom prst="rect">
            <a:avLst/>
          </a:prstGeom>
          <a:noFill/>
        </p:spPr>
        <p:txBody>
          <a:bodyPr wrap="square" rtlCol="0">
            <a:spAutoFit/>
          </a:bodyPr>
          <a:lstStyle/>
          <a:p>
            <a:r>
              <a:rPr lang="en-US" dirty="0" smtClean="0"/>
              <a:t>Disability Resource Coordinators (DRC) </a:t>
            </a:r>
            <a:r>
              <a:rPr lang="en-US" dirty="0"/>
              <a:t>will provide individualized services to qualified DEI participants in need of more significant support for job placement. They will help to determine necessary services needed for jobseekers to achieve their employment goals. </a:t>
            </a:r>
            <a:r>
              <a:rPr lang="en-US" dirty="0" smtClean="0"/>
              <a:t>The DRC’s </a:t>
            </a:r>
            <a:r>
              <a:rPr lang="en-US" dirty="0"/>
              <a:t>role is to: </a:t>
            </a:r>
            <a:endParaRPr lang="en-US" dirty="0" smtClean="0"/>
          </a:p>
          <a:p>
            <a:endParaRPr lang="en-US" dirty="0" smtClean="0"/>
          </a:p>
          <a:p>
            <a:r>
              <a:rPr lang="en-US" dirty="0"/>
              <a:t>	</a:t>
            </a:r>
            <a:r>
              <a:rPr lang="en-US" dirty="0" smtClean="0"/>
              <a:t>• </a:t>
            </a:r>
            <a:r>
              <a:rPr lang="en-US" dirty="0"/>
              <a:t>Act as an advocate for the individual job seeker, </a:t>
            </a:r>
            <a:endParaRPr lang="en-US" dirty="0" smtClean="0"/>
          </a:p>
          <a:p>
            <a:r>
              <a:rPr lang="en-US" dirty="0"/>
              <a:t>	</a:t>
            </a:r>
            <a:r>
              <a:rPr lang="en-US" dirty="0" smtClean="0"/>
              <a:t>• </a:t>
            </a:r>
            <a:r>
              <a:rPr lang="en-US" dirty="0"/>
              <a:t>Increase access to all of the services offered at the AJC, </a:t>
            </a:r>
            <a:endParaRPr lang="en-US" dirty="0" smtClean="0"/>
          </a:p>
          <a:p>
            <a:r>
              <a:rPr lang="en-US" dirty="0"/>
              <a:t>	</a:t>
            </a:r>
            <a:r>
              <a:rPr lang="en-US" dirty="0" smtClean="0"/>
              <a:t>• </a:t>
            </a:r>
            <a:r>
              <a:rPr lang="en-US" dirty="0"/>
              <a:t>Assist with coordinating services with AJC staff, </a:t>
            </a:r>
            <a:endParaRPr lang="en-US" dirty="0" smtClean="0"/>
          </a:p>
          <a:p>
            <a:r>
              <a:rPr lang="en-US" dirty="0"/>
              <a:t>	</a:t>
            </a:r>
            <a:r>
              <a:rPr lang="en-US" dirty="0" smtClean="0"/>
              <a:t>• </a:t>
            </a:r>
            <a:r>
              <a:rPr lang="en-US" dirty="0"/>
              <a:t>Coordinate an Integrated Resource </a:t>
            </a:r>
            <a:r>
              <a:rPr lang="en-US" dirty="0" smtClean="0"/>
              <a:t>Team (IRT), </a:t>
            </a:r>
            <a:r>
              <a:rPr lang="en-US" dirty="0"/>
              <a:t>if needed, </a:t>
            </a:r>
            <a:endParaRPr lang="en-US" dirty="0" smtClean="0"/>
          </a:p>
          <a:p>
            <a:r>
              <a:rPr lang="en-US" dirty="0"/>
              <a:t>	</a:t>
            </a:r>
            <a:r>
              <a:rPr lang="en-US" dirty="0" smtClean="0"/>
              <a:t>• </a:t>
            </a:r>
            <a:r>
              <a:rPr lang="en-US" dirty="0"/>
              <a:t>Provide referral assistance as needed, and </a:t>
            </a:r>
            <a:endParaRPr lang="en-US" dirty="0" smtClean="0"/>
          </a:p>
          <a:p>
            <a:r>
              <a:rPr lang="en-US" dirty="0"/>
              <a:t>	</a:t>
            </a:r>
            <a:r>
              <a:rPr lang="en-US" dirty="0" smtClean="0"/>
              <a:t>• </a:t>
            </a:r>
            <a:r>
              <a:rPr lang="en-US" dirty="0"/>
              <a:t>Collaborate with local partners to coordinate services for job </a:t>
            </a:r>
            <a:r>
              <a:rPr lang="en-US" dirty="0" smtClean="0"/>
              <a:t>	seekers</a:t>
            </a:r>
            <a:r>
              <a:rPr lang="en-US" dirty="0"/>
              <a:t>.</a:t>
            </a:r>
          </a:p>
        </p:txBody>
      </p:sp>
      <p:pic>
        <p:nvPicPr>
          <p:cNvPr id="5"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586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8473" y="380888"/>
            <a:ext cx="7187878" cy="523220"/>
          </a:xfrm>
          <a:prstGeom prst="rect">
            <a:avLst/>
          </a:prstGeom>
          <a:noFill/>
        </p:spPr>
        <p:txBody>
          <a:bodyPr wrap="square">
            <a:spAutoFit/>
          </a:bodyPr>
          <a:lstStyle/>
          <a:p>
            <a:pPr algn="ct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DEI Strategic Approaches</a:t>
            </a:r>
            <a:endParaRPr lang="en-US" sz="2800" dirty="0">
              <a:solidFill>
                <a:schemeClr val="bg1"/>
              </a:solidFill>
              <a:latin typeface="Times New Roman" panose="02020603050405020304" pitchFamily="18" charset="0"/>
              <a:ea typeface="Arial" charset="0"/>
              <a:cs typeface="Times New Roman" panose="02020603050405020304" pitchFamily="18" charset="0"/>
            </a:endParaRPr>
          </a:p>
        </p:txBody>
      </p:sp>
      <p:sp>
        <p:nvSpPr>
          <p:cNvPr id="4" name="Rectangle 3"/>
          <p:cNvSpPr/>
          <p:nvPr/>
        </p:nvSpPr>
        <p:spPr>
          <a:xfrm>
            <a:off x="816189" y="2023681"/>
            <a:ext cx="8059119" cy="3400931"/>
          </a:xfrm>
          <a:prstGeom prst="rect">
            <a:avLst/>
          </a:prstGeom>
        </p:spPr>
        <p:txBody>
          <a:bodyPr wrap="square">
            <a:spAutoFit/>
          </a:bodyPr>
          <a:lstStyle/>
          <a:p>
            <a:pPr fontAlgn="base">
              <a:buFont typeface="Arial" panose="020B0604020202020204" pitchFamily="34" charset="0"/>
              <a:buChar char="•"/>
            </a:pPr>
            <a:r>
              <a:rPr lang="en-US" dirty="0"/>
              <a:t>Blending and braiding of funds and leveraging of resources to promote the participation of individuals with disabilities; </a:t>
            </a:r>
          </a:p>
          <a:p>
            <a:pPr fontAlgn="base">
              <a:spcBef>
                <a:spcPts val="1400"/>
              </a:spcBef>
              <a:buFont typeface="Arial" panose="020B0604020202020204" pitchFamily="34" charset="0"/>
              <a:buChar char="•"/>
            </a:pPr>
            <a:r>
              <a:rPr lang="en-US" dirty="0"/>
              <a:t>Providing flexible approaches to designing and providing training, supportive services, and innovative workplace strategies; </a:t>
            </a:r>
          </a:p>
          <a:p>
            <a:pPr fontAlgn="base">
              <a:spcBef>
                <a:spcPts val="1400"/>
              </a:spcBef>
              <a:buFont typeface="Arial" panose="020B0604020202020204" pitchFamily="34" charset="0"/>
              <a:buChar char="•"/>
            </a:pPr>
            <a:r>
              <a:rPr lang="en-US" dirty="0"/>
              <a:t>Expanding the public workforce development system’s capacity to become an Employment Network for beneficiaries under the Social Security Administration’s Ticket to Work program; and </a:t>
            </a:r>
          </a:p>
          <a:p>
            <a:pPr fontAlgn="base">
              <a:spcBef>
                <a:spcPts val="1400"/>
              </a:spcBef>
              <a:buFont typeface="Arial" panose="020B0604020202020204" pitchFamily="34" charset="0"/>
              <a:buChar char="•"/>
            </a:pPr>
            <a:r>
              <a:rPr lang="en-US" dirty="0"/>
              <a:t>Creating systemic change</a:t>
            </a:r>
          </a:p>
          <a:p>
            <a:r>
              <a:rPr lang="en-US" dirty="0"/>
              <a:t/>
            </a:r>
            <a:br>
              <a:rPr lang="en-US" dirty="0"/>
            </a:br>
            <a:endParaRPr lang="en-US" dirty="0"/>
          </a:p>
        </p:txBody>
      </p:sp>
      <p:pic>
        <p:nvPicPr>
          <p:cNvPr id="5" name="Picture 2" descr="DEI Case Scenario Video Vignett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552" y="5971718"/>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487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9850" y="449180"/>
            <a:ext cx="4740400" cy="523220"/>
          </a:xfrm>
          <a:prstGeom prst="rect">
            <a:avLst/>
          </a:prstGeom>
          <a:noFill/>
        </p:spPr>
        <p:txBody>
          <a:bodyPr wrap="non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Significant Components of DEI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280159" y="1706431"/>
            <a:ext cx="7161195" cy="4047262"/>
          </a:xfrm>
          <a:prstGeom prst="rect">
            <a:avLst/>
          </a:prstGeom>
          <a:noFill/>
        </p:spPr>
        <p:txBody>
          <a:bodyPr wrap="square" rtlCol="0">
            <a:spAutoFit/>
          </a:bodyPr>
          <a:lstStyle/>
          <a:p>
            <a:pPr marL="342900" indent="-342900">
              <a:buFont typeface="Arial" panose="020B0604020202020204" pitchFamily="34" charset="0"/>
              <a:buChar char="•"/>
            </a:pPr>
            <a:r>
              <a:rPr lang="en-US" dirty="0" smtClean="0">
                <a:cs typeface="Times New Roman" panose="02020603050405020304" pitchFamily="18" charset="0"/>
              </a:rPr>
              <a:t>Disability Resource Coordinator (DRC)</a:t>
            </a:r>
          </a:p>
          <a:p>
            <a:endParaRPr lang="en-US" sz="1100" dirty="0" smtClean="0">
              <a:cs typeface="Times New Roman" panose="02020603050405020304" pitchFamily="18" charset="0"/>
            </a:endParaRPr>
          </a:p>
          <a:p>
            <a:pPr marL="342900" indent="-342900">
              <a:buFont typeface="Arial" panose="020B0604020202020204" pitchFamily="34" charset="0"/>
              <a:buChar char="•"/>
            </a:pPr>
            <a:r>
              <a:rPr lang="en-US" dirty="0" smtClean="0">
                <a:cs typeface="Times New Roman" panose="02020603050405020304" pitchFamily="18" charset="0"/>
              </a:rPr>
              <a:t>Cohesive Resource Committees (CRC)</a:t>
            </a:r>
          </a:p>
          <a:p>
            <a:pPr marL="342900" indent="-342900">
              <a:buFont typeface="Arial" panose="020B0604020202020204" pitchFamily="34" charset="0"/>
              <a:buChar char="•"/>
            </a:pPr>
            <a:endParaRPr lang="en-US" sz="1100" dirty="0" smtClean="0">
              <a:cs typeface="Times New Roman" panose="02020603050405020304" pitchFamily="18" charset="0"/>
            </a:endParaRPr>
          </a:p>
          <a:p>
            <a:pPr marL="342900" indent="-342900">
              <a:buFont typeface="Arial" panose="020B0604020202020204" pitchFamily="34" charset="0"/>
              <a:buChar char="•"/>
            </a:pPr>
            <a:r>
              <a:rPr lang="en-US" dirty="0" smtClean="0">
                <a:cs typeface="Times New Roman" panose="02020603050405020304" pitchFamily="18" charset="0"/>
              </a:rPr>
              <a:t>Integrated Resource Team (IRT)</a:t>
            </a:r>
          </a:p>
          <a:p>
            <a:endParaRPr lang="en-US" sz="1100" dirty="0" smtClean="0">
              <a:cs typeface="Times New Roman" panose="02020603050405020304" pitchFamily="18" charset="0"/>
            </a:endParaRPr>
          </a:p>
          <a:p>
            <a:pPr marL="342900" indent="-342900">
              <a:buFont typeface="Arial" panose="020B0604020202020204" pitchFamily="34" charset="0"/>
              <a:buChar char="•"/>
            </a:pPr>
            <a:r>
              <a:rPr lang="en-US" dirty="0" smtClean="0">
                <a:cs typeface="Times New Roman" panose="02020603050405020304" pitchFamily="18" charset="0"/>
              </a:rPr>
              <a:t>Enrollment into WIOA career pathways </a:t>
            </a:r>
          </a:p>
          <a:p>
            <a:endParaRPr lang="en-US" sz="1100" dirty="0" smtClean="0">
              <a:cs typeface="Times New Roman" panose="02020603050405020304" pitchFamily="18" charset="0"/>
            </a:endParaRPr>
          </a:p>
          <a:p>
            <a:pPr marL="342900" indent="-342900">
              <a:buFont typeface="Arial" panose="020B0604020202020204" pitchFamily="34" charset="0"/>
              <a:buChar char="•"/>
            </a:pPr>
            <a:r>
              <a:rPr lang="en-US" dirty="0" smtClean="0">
                <a:cs typeface="Times New Roman" panose="02020603050405020304" pitchFamily="18" charset="0"/>
              </a:rPr>
              <a:t>AJC’s operating as Employment Networks (EN)</a:t>
            </a:r>
          </a:p>
          <a:p>
            <a:pPr marL="342900" indent="-342900">
              <a:buFont typeface="Arial" panose="020B0604020202020204" pitchFamily="34" charset="0"/>
              <a:buChar char="•"/>
            </a:pPr>
            <a:endParaRPr lang="en-US" sz="1100" dirty="0" smtClean="0">
              <a:cs typeface="Times New Roman" panose="02020603050405020304" pitchFamily="18" charset="0"/>
            </a:endParaRPr>
          </a:p>
          <a:p>
            <a:pPr marL="342900" indent="-342900">
              <a:buFont typeface="Arial" panose="020B0604020202020204" pitchFamily="34" charset="0"/>
              <a:buChar char="•"/>
            </a:pPr>
            <a:r>
              <a:rPr lang="en-US" dirty="0" smtClean="0">
                <a:cs typeface="Times New Roman" panose="02020603050405020304" pitchFamily="18" charset="0"/>
              </a:rPr>
              <a:t>AJC’s and partners receiving training from national</a:t>
            </a:r>
          </a:p>
          <a:p>
            <a:r>
              <a:rPr lang="en-US" dirty="0">
                <a:cs typeface="Times New Roman" panose="02020603050405020304" pitchFamily="18" charset="0"/>
              </a:rPr>
              <a:t> </a:t>
            </a:r>
            <a:r>
              <a:rPr lang="en-US" dirty="0" smtClean="0">
                <a:cs typeface="Times New Roman" panose="02020603050405020304" pitchFamily="18" charset="0"/>
              </a:rPr>
              <a:t>     experts in Customized Employment</a:t>
            </a:r>
          </a:p>
          <a:p>
            <a:endParaRPr lang="en-US" sz="1100" dirty="0" smtClean="0">
              <a:cs typeface="Times New Roman" panose="02020603050405020304" pitchFamily="18" charset="0"/>
            </a:endParaRPr>
          </a:p>
          <a:p>
            <a:pPr marL="342900" indent="-342900">
              <a:buFont typeface="Arial" panose="020B0604020202020204" pitchFamily="34" charset="0"/>
              <a:buChar char="•"/>
            </a:pPr>
            <a:r>
              <a:rPr lang="en-US" dirty="0" smtClean="0">
                <a:cs typeface="Times New Roman" panose="02020603050405020304" pitchFamily="18" charset="0"/>
              </a:rPr>
              <a:t>Cross-training of staff with partner agencies</a:t>
            </a:r>
          </a:p>
          <a:p>
            <a:pPr marL="342900" indent="-342900">
              <a:buFont typeface="Arial" panose="020B0604020202020204" pitchFamily="34" charset="0"/>
              <a:buChar char="•"/>
            </a:pPr>
            <a:endParaRPr lang="en-US" sz="1100" dirty="0" smtClean="0">
              <a:cs typeface="Times New Roman" panose="02020603050405020304" pitchFamily="18" charset="0"/>
            </a:endParaRPr>
          </a:p>
          <a:p>
            <a:pPr marL="342900" indent="-342900">
              <a:buFont typeface="Arial" panose="020B0604020202020204" pitchFamily="34" charset="0"/>
              <a:buChar char="•"/>
            </a:pPr>
            <a:r>
              <a:rPr lang="en-US" dirty="0" smtClean="0">
                <a:cs typeface="Times New Roman" panose="02020603050405020304" pitchFamily="18" charset="0"/>
              </a:rPr>
              <a:t>Business Services Representatives from state and local agencies collaborating to meet the needs of businesses.</a:t>
            </a:r>
            <a:endParaRPr lang="en-US" dirty="0"/>
          </a:p>
        </p:txBody>
      </p:sp>
      <p:pic>
        <p:nvPicPr>
          <p:cNvPr id="5"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Effect transition="in" filter="wipe(down)">
                                      <p:cBhvr>
                                        <p:cTn id="61" dur="580">
                                          <p:stCondLst>
                                            <p:cond delay="0"/>
                                          </p:stCondLst>
                                        </p:cTn>
                                        <p:tgtEl>
                                          <p:spTgt spid="4">
                                            <p:txEl>
                                              <p:pRg st="6" end="6"/>
                                            </p:txEl>
                                          </p:spTgt>
                                        </p:tgtEl>
                                      </p:cBhvr>
                                    </p:animEffect>
                                    <p:anim calcmode="lin" valueType="num">
                                      <p:cBhvr>
                                        <p:cTn id="62"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6" end="6"/>
                                            </p:txEl>
                                          </p:spTgt>
                                        </p:tgtEl>
                                      </p:cBhvr>
                                      <p:to x="100000" y="60000"/>
                                    </p:animScale>
                                    <p:animScale>
                                      <p:cBhvr>
                                        <p:cTn id="68" dur="166" decel="50000">
                                          <p:stCondLst>
                                            <p:cond delay="676"/>
                                          </p:stCondLst>
                                        </p:cTn>
                                        <p:tgtEl>
                                          <p:spTgt spid="4">
                                            <p:txEl>
                                              <p:pRg st="6" end="6"/>
                                            </p:txEl>
                                          </p:spTgt>
                                        </p:tgtEl>
                                      </p:cBhvr>
                                      <p:to x="100000" y="100000"/>
                                    </p:animScale>
                                    <p:animScale>
                                      <p:cBhvr>
                                        <p:cTn id="69" dur="26">
                                          <p:stCondLst>
                                            <p:cond delay="1312"/>
                                          </p:stCondLst>
                                        </p:cTn>
                                        <p:tgtEl>
                                          <p:spTgt spid="4">
                                            <p:txEl>
                                              <p:pRg st="6" end="6"/>
                                            </p:txEl>
                                          </p:spTgt>
                                        </p:tgtEl>
                                      </p:cBhvr>
                                      <p:to x="100000" y="80000"/>
                                    </p:animScale>
                                    <p:animScale>
                                      <p:cBhvr>
                                        <p:cTn id="70" dur="166" decel="50000">
                                          <p:stCondLst>
                                            <p:cond delay="1338"/>
                                          </p:stCondLst>
                                        </p:cTn>
                                        <p:tgtEl>
                                          <p:spTgt spid="4">
                                            <p:txEl>
                                              <p:pRg st="6" end="6"/>
                                            </p:txEl>
                                          </p:spTgt>
                                        </p:tgtEl>
                                      </p:cBhvr>
                                      <p:to x="100000" y="100000"/>
                                    </p:animScale>
                                    <p:animScale>
                                      <p:cBhvr>
                                        <p:cTn id="71" dur="26">
                                          <p:stCondLst>
                                            <p:cond delay="1642"/>
                                          </p:stCondLst>
                                        </p:cTn>
                                        <p:tgtEl>
                                          <p:spTgt spid="4">
                                            <p:txEl>
                                              <p:pRg st="6" end="6"/>
                                            </p:txEl>
                                          </p:spTgt>
                                        </p:tgtEl>
                                      </p:cBhvr>
                                      <p:to x="100000" y="90000"/>
                                    </p:animScale>
                                    <p:animScale>
                                      <p:cBhvr>
                                        <p:cTn id="72" dur="166" decel="50000">
                                          <p:stCondLst>
                                            <p:cond delay="1668"/>
                                          </p:stCondLst>
                                        </p:cTn>
                                        <p:tgtEl>
                                          <p:spTgt spid="4">
                                            <p:txEl>
                                              <p:pRg st="6" end="6"/>
                                            </p:txEl>
                                          </p:spTgt>
                                        </p:tgtEl>
                                      </p:cBhvr>
                                      <p:to x="100000" y="100000"/>
                                    </p:animScale>
                                    <p:animScale>
                                      <p:cBhvr>
                                        <p:cTn id="73" dur="26">
                                          <p:stCondLst>
                                            <p:cond delay="1808"/>
                                          </p:stCondLst>
                                        </p:cTn>
                                        <p:tgtEl>
                                          <p:spTgt spid="4">
                                            <p:txEl>
                                              <p:pRg st="6" end="6"/>
                                            </p:txEl>
                                          </p:spTgt>
                                        </p:tgtEl>
                                      </p:cBhvr>
                                      <p:to x="100000" y="95000"/>
                                    </p:animScale>
                                    <p:animScale>
                                      <p:cBhvr>
                                        <p:cTn id="74" dur="166" decel="50000">
                                          <p:stCondLst>
                                            <p:cond delay="1834"/>
                                          </p:stCondLst>
                                        </p:cTn>
                                        <p:tgtEl>
                                          <p:spTgt spid="4">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Effect transition="in" filter="wipe(down)">
                                      <p:cBhvr>
                                        <p:cTn id="79" dur="580">
                                          <p:stCondLst>
                                            <p:cond delay="0"/>
                                          </p:stCondLst>
                                        </p:cTn>
                                        <p:tgtEl>
                                          <p:spTgt spid="4">
                                            <p:txEl>
                                              <p:pRg st="8" end="8"/>
                                            </p:txEl>
                                          </p:spTgt>
                                        </p:tgtEl>
                                      </p:cBhvr>
                                    </p:animEffect>
                                    <p:anim calcmode="lin" valueType="num">
                                      <p:cBhvr>
                                        <p:cTn id="80"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8" end="8"/>
                                            </p:txEl>
                                          </p:spTgt>
                                        </p:tgtEl>
                                      </p:cBhvr>
                                      <p:to x="100000" y="60000"/>
                                    </p:animScale>
                                    <p:animScale>
                                      <p:cBhvr>
                                        <p:cTn id="86" dur="166" decel="50000">
                                          <p:stCondLst>
                                            <p:cond delay="676"/>
                                          </p:stCondLst>
                                        </p:cTn>
                                        <p:tgtEl>
                                          <p:spTgt spid="4">
                                            <p:txEl>
                                              <p:pRg st="8" end="8"/>
                                            </p:txEl>
                                          </p:spTgt>
                                        </p:tgtEl>
                                      </p:cBhvr>
                                      <p:to x="100000" y="100000"/>
                                    </p:animScale>
                                    <p:animScale>
                                      <p:cBhvr>
                                        <p:cTn id="87" dur="26">
                                          <p:stCondLst>
                                            <p:cond delay="1312"/>
                                          </p:stCondLst>
                                        </p:cTn>
                                        <p:tgtEl>
                                          <p:spTgt spid="4">
                                            <p:txEl>
                                              <p:pRg st="8" end="8"/>
                                            </p:txEl>
                                          </p:spTgt>
                                        </p:tgtEl>
                                      </p:cBhvr>
                                      <p:to x="100000" y="80000"/>
                                    </p:animScale>
                                    <p:animScale>
                                      <p:cBhvr>
                                        <p:cTn id="88" dur="166" decel="50000">
                                          <p:stCondLst>
                                            <p:cond delay="1338"/>
                                          </p:stCondLst>
                                        </p:cTn>
                                        <p:tgtEl>
                                          <p:spTgt spid="4">
                                            <p:txEl>
                                              <p:pRg st="8" end="8"/>
                                            </p:txEl>
                                          </p:spTgt>
                                        </p:tgtEl>
                                      </p:cBhvr>
                                      <p:to x="100000" y="100000"/>
                                    </p:animScale>
                                    <p:animScale>
                                      <p:cBhvr>
                                        <p:cTn id="89" dur="26">
                                          <p:stCondLst>
                                            <p:cond delay="1642"/>
                                          </p:stCondLst>
                                        </p:cTn>
                                        <p:tgtEl>
                                          <p:spTgt spid="4">
                                            <p:txEl>
                                              <p:pRg st="8" end="8"/>
                                            </p:txEl>
                                          </p:spTgt>
                                        </p:tgtEl>
                                      </p:cBhvr>
                                      <p:to x="100000" y="90000"/>
                                    </p:animScale>
                                    <p:animScale>
                                      <p:cBhvr>
                                        <p:cTn id="90" dur="166" decel="50000">
                                          <p:stCondLst>
                                            <p:cond delay="1668"/>
                                          </p:stCondLst>
                                        </p:cTn>
                                        <p:tgtEl>
                                          <p:spTgt spid="4">
                                            <p:txEl>
                                              <p:pRg st="8" end="8"/>
                                            </p:txEl>
                                          </p:spTgt>
                                        </p:tgtEl>
                                      </p:cBhvr>
                                      <p:to x="100000" y="100000"/>
                                    </p:animScale>
                                    <p:animScale>
                                      <p:cBhvr>
                                        <p:cTn id="91" dur="26">
                                          <p:stCondLst>
                                            <p:cond delay="1808"/>
                                          </p:stCondLst>
                                        </p:cTn>
                                        <p:tgtEl>
                                          <p:spTgt spid="4">
                                            <p:txEl>
                                              <p:pRg st="8" end="8"/>
                                            </p:txEl>
                                          </p:spTgt>
                                        </p:tgtEl>
                                      </p:cBhvr>
                                      <p:to x="100000" y="95000"/>
                                    </p:animScale>
                                    <p:animScale>
                                      <p:cBhvr>
                                        <p:cTn id="92" dur="166" decel="50000">
                                          <p:stCondLst>
                                            <p:cond delay="1834"/>
                                          </p:stCondLst>
                                        </p:cTn>
                                        <p:tgtEl>
                                          <p:spTgt spid="4">
                                            <p:txEl>
                                              <p:pRg st="8" end="8"/>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4">
                                            <p:txEl>
                                              <p:pRg st="10" end="10"/>
                                            </p:txEl>
                                          </p:spTgt>
                                        </p:tgtEl>
                                        <p:attrNameLst>
                                          <p:attrName>style.visibility</p:attrName>
                                        </p:attrNameLst>
                                      </p:cBhvr>
                                      <p:to>
                                        <p:strVal val="visible"/>
                                      </p:to>
                                    </p:set>
                                    <p:animEffect transition="in" filter="wipe(down)">
                                      <p:cBhvr>
                                        <p:cTn id="97" dur="580">
                                          <p:stCondLst>
                                            <p:cond delay="0"/>
                                          </p:stCondLst>
                                        </p:cTn>
                                        <p:tgtEl>
                                          <p:spTgt spid="4">
                                            <p:txEl>
                                              <p:pRg st="10" end="10"/>
                                            </p:txEl>
                                          </p:spTgt>
                                        </p:tgtEl>
                                      </p:cBhvr>
                                    </p:animEffect>
                                    <p:anim calcmode="lin" valueType="num">
                                      <p:cBhvr>
                                        <p:cTn id="98"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10" end="10"/>
                                            </p:txEl>
                                          </p:spTgt>
                                        </p:tgtEl>
                                      </p:cBhvr>
                                      <p:to x="100000" y="60000"/>
                                    </p:animScale>
                                    <p:animScale>
                                      <p:cBhvr>
                                        <p:cTn id="104" dur="166" decel="50000">
                                          <p:stCondLst>
                                            <p:cond delay="676"/>
                                          </p:stCondLst>
                                        </p:cTn>
                                        <p:tgtEl>
                                          <p:spTgt spid="4">
                                            <p:txEl>
                                              <p:pRg st="10" end="10"/>
                                            </p:txEl>
                                          </p:spTgt>
                                        </p:tgtEl>
                                      </p:cBhvr>
                                      <p:to x="100000" y="100000"/>
                                    </p:animScale>
                                    <p:animScale>
                                      <p:cBhvr>
                                        <p:cTn id="105" dur="26">
                                          <p:stCondLst>
                                            <p:cond delay="1312"/>
                                          </p:stCondLst>
                                        </p:cTn>
                                        <p:tgtEl>
                                          <p:spTgt spid="4">
                                            <p:txEl>
                                              <p:pRg st="10" end="10"/>
                                            </p:txEl>
                                          </p:spTgt>
                                        </p:tgtEl>
                                      </p:cBhvr>
                                      <p:to x="100000" y="80000"/>
                                    </p:animScale>
                                    <p:animScale>
                                      <p:cBhvr>
                                        <p:cTn id="106" dur="166" decel="50000">
                                          <p:stCondLst>
                                            <p:cond delay="1338"/>
                                          </p:stCondLst>
                                        </p:cTn>
                                        <p:tgtEl>
                                          <p:spTgt spid="4">
                                            <p:txEl>
                                              <p:pRg st="10" end="10"/>
                                            </p:txEl>
                                          </p:spTgt>
                                        </p:tgtEl>
                                      </p:cBhvr>
                                      <p:to x="100000" y="100000"/>
                                    </p:animScale>
                                    <p:animScale>
                                      <p:cBhvr>
                                        <p:cTn id="107" dur="26">
                                          <p:stCondLst>
                                            <p:cond delay="1642"/>
                                          </p:stCondLst>
                                        </p:cTn>
                                        <p:tgtEl>
                                          <p:spTgt spid="4">
                                            <p:txEl>
                                              <p:pRg st="10" end="10"/>
                                            </p:txEl>
                                          </p:spTgt>
                                        </p:tgtEl>
                                      </p:cBhvr>
                                      <p:to x="100000" y="90000"/>
                                    </p:animScale>
                                    <p:animScale>
                                      <p:cBhvr>
                                        <p:cTn id="108" dur="166" decel="50000">
                                          <p:stCondLst>
                                            <p:cond delay="1668"/>
                                          </p:stCondLst>
                                        </p:cTn>
                                        <p:tgtEl>
                                          <p:spTgt spid="4">
                                            <p:txEl>
                                              <p:pRg st="10" end="10"/>
                                            </p:txEl>
                                          </p:spTgt>
                                        </p:tgtEl>
                                      </p:cBhvr>
                                      <p:to x="100000" y="100000"/>
                                    </p:animScale>
                                    <p:animScale>
                                      <p:cBhvr>
                                        <p:cTn id="109" dur="26">
                                          <p:stCondLst>
                                            <p:cond delay="1808"/>
                                          </p:stCondLst>
                                        </p:cTn>
                                        <p:tgtEl>
                                          <p:spTgt spid="4">
                                            <p:txEl>
                                              <p:pRg st="10" end="10"/>
                                            </p:txEl>
                                          </p:spTgt>
                                        </p:tgtEl>
                                      </p:cBhvr>
                                      <p:to x="100000" y="95000"/>
                                    </p:animScale>
                                    <p:animScale>
                                      <p:cBhvr>
                                        <p:cTn id="110" dur="166" decel="50000">
                                          <p:stCondLst>
                                            <p:cond delay="1834"/>
                                          </p:stCondLst>
                                        </p:cTn>
                                        <p:tgtEl>
                                          <p:spTgt spid="4">
                                            <p:txEl>
                                              <p:pRg st="10" end="10"/>
                                            </p:txEl>
                                          </p:spTgt>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4">
                                            <p:txEl>
                                              <p:pRg st="11" end="11"/>
                                            </p:txEl>
                                          </p:spTgt>
                                        </p:tgtEl>
                                        <p:attrNameLst>
                                          <p:attrName>style.visibility</p:attrName>
                                        </p:attrNameLst>
                                      </p:cBhvr>
                                      <p:to>
                                        <p:strVal val="visible"/>
                                      </p:to>
                                    </p:set>
                                    <p:animEffect transition="in" filter="wipe(down)">
                                      <p:cBhvr>
                                        <p:cTn id="113" dur="580">
                                          <p:stCondLst>
                                            <p:cond delay="0"/>
                                          </p:stCondLst>
                                        </p:cTn>
                                        <p:tgtEl>
                                          <p:spTgt spid="4">
                                            <p:txEl>
                                              <p:pRg st="11" end="11"/>
                                            </p:txEl>
                                          </p:spTgt>
                                        </p:tgtEl>
                                      </p:cBhvr>
                                    </p:animEffect>
                                    <p:anim calcmode="lin" valueType="num">
                                      <p:cBhvr>
                                        <p:cTn id="114"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4">
                                            <p:txEl>
                                              <p:pRg st="11" end="11"/>
                                            </p:txEl>
                                          </p:spTgt>
                                        </p:tgtEl>
                                      </p:cBhvr>
                                      <p:to x="100000" y="60000"/>
                                    </p:animScale>
                                    <p:animScale>
                                      <p:cBhvr>
                                        <p:cTn id="120" dur="166" decel="50000">
                                          <p:stCondLst>
                                            <p:cond delay="676"/>
                                          </p:stCondLst>
                                        </p:cTn>
                                        <p:tgtEl>
                                          <p:spTgt spid="4">
                                            <p:txEl>
                                              <p:pRg st="11" end="11"/>
                                            </p:txEl>
                                          </p:spTgt>
                                        </p:tgtEl>
                                      </p:cBhvr>
                                      <p:to x="100000" y="100000"/>
                                    </p:animScale>
                                    <p:animScale>
                                      <p:cBhvr>
                                        <p:cTn id="121" dur="26">
                                          <p:stCondLst>
                                            <p:cond delay="1312"/>
                                          </p:stCondLst>
                                        </p:cTn>
                                        <p:tgtEl>
                                          <p:spTgt spid="4">
                                            <p:txEl>
                                              <p:pRg st="11" end="11"/>
                                            </p:txEl>
                                          </p:spTgt>
                                        </p:tgtEl>
                                      </p:cBhvr>
                                      <p:to x="100000" y="80000"/>
                                    </p:animScale>
                                    <p:animScale>
                                      <p:cBhvr>
                                        <p:cTn id="122" dur="166" decel="50000">
                                          <p:stCondLst>
                                            <p:cond delay="1338"/>
                                          </p:stCondLst>
                                        </p:cTn>
                                        <p:tgtEl>
                                          <p:spTgt spid="4">
                                            <p:txEl>
                                              <p:pRg st="11" end="11"/>
                                            </p:txEl>
                                          </p:spTgt>
                                        </p:tgtEl>
                                      </p:cBhvr>
                                      <p:to x="100000" y="100000"/>
                                    </p:animScale>
                                    <p:animScale>
                                      <p:cBhvr>
                                        <p:cTn id="123" dur="26">
                                          <p:stCondLst>
                                            <p:cond delay="1642"/>
                                          </p:stCondLst>
                                        </p:cTn>
                                        <p:tgtEl>
                                          <p:spTgt spid="4">
                                            <p:txEl>
                                              <p:pRg st="11" end="11"/>
                                            </p:txEl>
                                          </p:spTgt>
                                        </p:tgtEl>
                                      </p:cBhvr>
                                      <p:to x="100000" y="90000"/>
                                    </p:animScale>
                                    <p:animScale>
                                      <p:cBhvr>
                                        <p:cTn id="124" dur="166" decel="50000">
                                          <p:stCondLst>
                                            <p:cond delay="1668"/>
                                          </p:stCondLst>
                                        </p:cTn>
                                        <p:tgtEl>
                                          <p:spTgt spid="4">
                                            <p:txEl>
                                              <p:pRg st="11" end="11"/>
                                            </p:txEl>
                                          </p:spTgt>
                                        </p:tgtEl>
                                      </p:cBhvr>
                                      <p:to x="100000" y="100000"/>
                                    </p:animScale>
                                    <p:animScale>
                                      <p:cBhvr>
                                        <p:cTn id="125" dur="26">
                                          <p:stCondLst>
                                            <p:cond delay="1808"/>
                                          </p:stCondLst>
                                        </p:cTn>
                                        <p:tgtEl>
                                          <p:spTgt spid="4">
                                            <p:txEl>
                                              <p:pRg st="11" end="11"/>
                                            </p:txEl>
                                          </p:spTgt>
                                        </p:tgtEl>
                                      </p:cBhvr>
                                      <p:to x="100000" y="95000"/>
                                    </p:animScale>
                                    <p:animScale>
                                      <p:cBhvr>
                                        <p:cTn id="126" dur="166" decel="50000">
                                          <p:stCondLst>
                                            <p:cond delay="1834"/>
                                          </p:stCondLst>
                                        </p:cTn>
                                        <p:tgtEl>
                                          <p:spTgt spid="4">
                                            <p:txEl>
                                              <p:pRg st="11" end="11"/>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nodeType="clickEffect">
                                  <p:stCondLst>
                                    <p:cond delay="0"/>
                                  </p:stCondLst>
                                  <p:childTnLst>
                                    <p:set>
                                      <p:cBhvr>
                                        <p:cTn id="130" dur="1" fill="hold">
                                          <p:stCondLst>
                                            <p:cond delay="0"/>
                                          </p:stCondLst>
                                        </p:cTn>
                                        <p:tgtEl>
                                          <p:spTgt spid="4">
                                            <p:txEl>
                                              <p:pRg st="13" end="13"/>
                                            </p:txEl>
                                          </p:spTgt>
                                        </p:tgtEl>
                                        <p:attrNameLst>
                                          <p:attrName>style.visibility</p:attrName>
                                        </p:attrNameLst>
                                      </p:cBhvr>
                                      <p:to>
                                        <p:strVal val="visible"/>
                                      </p:to>
                                    </p:set>
                                    <p:animEffect transition="in" filter="wipe(down)">
                                      <p:cBhvr>
                                        <p:cTn id="131" dur="580">
                                          <p:stCondLst>
                                            <p:cond delay="0"/>
                                          </p:stCondLst>
                                        </p:cTn>
                                        <p:tgtEl>
                                          <p:spTgt spid="4">
                                            <p:txEl>
                                              <p:pRg st="13" end="13"/>
                                            </p:txEl>
                                          </p:spTgt>
                                        </p:tgtEl>
                                      </p:cBhvr>
                                    </p:animEffect>
                                    <p:anim calcmode="lin" valueType="num">
                                      <p:cBhvr>
                                        <p:cTn id="132" dur="1822" tmFilter="0,0; 0.14,0.36; 0.43,0.73; 0.71,0.91; 1.0,1.0">
                                          <p:stCondLst>
                                            <p:cond delay="0"/>
                                          </p:stCondLst>
                                        </p:cTn>
                                        <p:tgtEl>
                                          <p:spTgt spid="4">
                                            <p:txEl>
                                              <p:pRg st="13" end="13"/>
                                            </p:txEl>
                                          </p:spTgt>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4">
                                            <p:txEl>
                                              <p:pRg st="13" end="13"/>
                                            </p:txEl>
                                          </p:spTgt>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4">
                                            <p:txEl>
                                              <p:pRg st="13" end="13"/>
                                            </p:txEl>
                                          </p:spTgt>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4">
                                            <p:txEl>
                                              <p:pRg st="13" end="13"/>
                                            </p:txEl>
                                          </p:spTgt>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4">
                                            <p:txEl>
                                              <p:pRg st="13" end="13"/>
                                            </p:txEl>
                                          </p:spTgt>
                                        </p:tgtEl>
                                        <p:attrNameLst>
                                          <p:attrName>ppt_y</p:attrName>
                                        </p:attrNameLst>
                                      </p:cBhvr>
                                      <p:tavLst>
                                        <p:tav tm="0" fmla="#ppt_y-sin(pi*$)/81">
                                          <p:val>
                                            <p:fltVal val="0"/>
                                          </p:val>
                                        </p:tav>
                                        <p:tav tm="100000">
                                          <p:val>
                                            <p:fltVal val="1"/>
                                          </p:val>
                                        </p:tav>
                                      </p:tavLst>
                                    </p:anim>
                                    <p:animScale>
                                      <p:cBhvr>
                                        <p:cTn id="137" dur="26">
                                          <p:stCondLst>
                                            <p:cond delay="650"/>
                                          </p:stCondLst>
                                        </p:cTn>
                                        <p:tgtEl>
                                          <p:spTgt spid="4">
                                            <p:txEl>
                                              <p:pRg st="13" end="13"/>
                                            </p:txEl>
                                          </p:spTgt>
                                        </p:tgtEl>
                                      </p:cBhvr>
                                      <p:to x="100000" y="60000"/>
                                    </p:animScale>
                                    <p:animScale>
                                      <p:cBhvr>
                                        <p:cTn id="138" dur="166" decel="50000">
                                          <p:stCondLst>
                                            <p:cond delay="676"/>
                                          </p:stCondLst>
                                        </p:cTn>
                                        <p:tgtEl>
                                          <p:spTgt spid="4">
                                            <p:txEl>
                                              <p:pRg st="13" end="13"/>
                                            </p:txEl>
                                          </p:spTgt>
                                        </p:tgtEl>
                                      </p:cBhvr>
                                      <p:to x="100000" y="100000"/>
                                    </p:animScale>
                                    <p:animScale>
                                      <p:cBhvr>
                                        <p:cTn id="139" dur="26">
                                          <p:stCondLst>
                                            <p:cond delay="1312"/>
                                          </p:stCondLst>
                                        </p:cTn>
                                        <p:tgtEl>
                                          <p:spTgt spid="4">
                                            <p:txEl>
                                              <p:pRg st="13" end="13"/>
                                            </p:txEl>
                                          </p:spTgt>
                                        </p:tgtEl>
                                      </p:cBhvr>
                                      <p:to x="100000" y="80000"/>
                                    </p:animScale>
                                    <p:animScale>
                                      <p:cBhvr>
                                        <p:cTn id="140" dur="166" decel="50000">
                                          <p:stCondLst>
                                            <p:cond delay="1338"/>
                                          </p:stCondLst>
                                        </p:cTn>
                                        <p:tgtEl>
                                          <p:spTgt spid="4">
                                            <p:txEl>
                                              <p:pRg st="13" end="13"/>
                                            </p:txEl>
                                          </p:spTgt>
                                        </p:tgtEl>
                                      </p:cBhvr>
                                      <p:to x="100000" y="100000"/>
                                    </p:animScale>
                                    <p:animScale>
                                      <p:cBhvr>
                                        <p:cTn id="141" dur="26">
                                          <p:stCondLst>
                                            <p:cond delay="1642"/>
                                          </p:stCondLst>
                                        </p:cTn>
                                        <p:tgtEl>
                                          <p:spTgt spid="4">
                                            <p:txEl>
                                              <p:pRg st="13" end="13"/>
                                            </p:txEl>
                                          </p:spTgt>
                                        </p:tgtEl>
                                      </p:cBhvr>
                                      <p:to x="100000" y="90000"/>
                                    </p:animScale>
                                    <p:animScale>
                                      <p:cBhvr>
                                        <p:cTn id="142" dur="166" decel="50000">
                                          <p:stCondLst>
                                            <p:cond delay="1668"/>
                                          </p:stCondLst>
                                        </p:cTn>
                                        <p:tgtEl>
                                          <p:spTgt spid="4">
                                            <p:txEl>
                                              <p:pRg st="13" end="13"/>
                                            </p:txEl>
                                          </p:spTgt>
                                        </p:tgtEl>
                                      </p:cBhvr>
                                      <p:to x="100000" y="100000"/>
                                    </p:animScale>
                                    <p:animScale>
                                      <p:cBhvr>
                                        <p:cTn id="143" dur="26">
                                          <p:stCondLst>
                                            <p:cond delay="1808"/>
                                          </p:stCondLst>
                                        </p:cTn>
                                        <p:tgtEl>
                                          <p:spTgt spid="4">
                                            <p:txEl>
                                              <p:pRg st="13" end="13"/>
                                            </p:txEl>
                                          </p:spTgt>
                                        </p:tgtEl>
                                      </p:cBhvr>
                                      <p:to x="100000" y="95000"/>
                                    </p:animScale>
                                    <p:animScale>
                                      <p:cBhvr>
                                        <p:cTn id="144" dur="166" decel="50000">
                                          <p:stCondLst>
                                            <p:cond delay="1834"/>
                                          </p:stCondLst>
                                        </p:cTn>
                                        <p:tgtEl>
                                          <p:spTgt spid="4">
                                            <p:txEl>
                                              <p:pRg st="13" end="13"/>
                                            </p:txEl>
                                          </p:spTgt>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nodeType="clickEffect">
                                  <p:stCondLst>
                                    <p:cond delay="0"/>
                                  </p:stCondLst>
                                  <p:childTnLst>
                                    <p:set>
                                      <p:cBhvr>
                                        <p:cTn id="148" dur="1" fill="hold">
                                          <p:stCondLst>
                                            <p:cond delay="0"/>
                                          </p:stCondLst>
                                        </p:cTn>
                                        <p:tgtEl>
                                          <p:spTgt spid="4">
                                            <p:txEl>
                                              <p:pRg st="15" end="15"/>
                                            </p:txEl>
                                          </p:spTgt>
                                        </p:tgtEl>
                                        <p:attrNameLst>
                                          <p:attrName>style.visibility</p:attrName>
                                        </p:attrNameLst>
                                      </p:cBhvr>
                                      <p:to>
                                        <p:strVal val="visible"/>
                                      </p:to>
                                    </p:set>
                                    <p:animEffect transition="in" filter="wipe(down)">
                                      <p:cBhvr>
                                        <p:cTn id="149" dur="580">
                                          <p:stCondLst>
                                            <p:cond delay="0"/>
                                          </p:stCondLst>
                                        </p:cTn>
                                        <p:tgtEl>
                                          <p:spTgt spid="4">
                                            <p:txEl>
                                              <p:pRg st="15" end="15"/>
                                            </p:txEl>
                                          </p:spTgt>
                                        </p:tgtEl>
                                      </p:cBhvr>
                                    </p:animEffect>
                                    <p:anim calcmode="lin" valueType="num">
                                      <p:cBhvr>
                                        <p:cTn id="150" dur="1822" tmFilter="0,0; 0.14,0.36; 0.43,0.73; 0.71,0.91; 1.0,1.0">
                                          <p:stCondLst>
                                            <p:cond delay="0"/>
                                          </p:stCondLst>
                                        </p:cTn>
                                        <p:tgtEl>
                                          <p:spTgt spid="4">
                                            <p:txEl>
                                              <p:pRg st="15" end="15"/>
                                            </p:txEl>
                                          </p:spTgt>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4">
                                            <p:txEl>
                                              <p:pRg st="15" end="15"/>
                                            </p:txEl>
                                          </p:spTgt>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4">
                                            <p:txEl>
                                              <p:pRg st="15" end="15"/>
                                            </p:txEl>
                                          </p:spTgt>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4">
                                            <p:txEl>
                                              <p:pRg st="15" end="15"/>
                                            </p:txEl>
                                          </p:spTgt>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4">
                                            <p:txEl>
                                              <p:pRg st="15" end="15"/>
                                            </p:txEl>
                                          </p:spTgt>
                                        </p:tgtEl>
                                        <p:attrNameLst>
                                          <p:attrName>ppt_y</p:attrName>
                                        </p:attrNameLst>
                                      </p:cBhvr>
                                      <p:tavLst>
                                        <p:tav tm="0" fmla="#ppt_y-sin(pi*$)/81">
                                          <p:val>
                                            <p:fltVal val="0"/>
                                          </p:val>
                                        </p:tav>
                                        <p:tav tm="100000">
                                          <p:val>
                                            <p:fltVal val="1"/>
                                          </p:val>
                                        </p:tav>
                                      </p:tavLst>
                                    </p:anim>
                                    <p:animScale>
                                      <p:cBhvr>
                                        <p:cTn id="155" dur="26">
                                          <p:stCondLst>
                                            <p:cond delay="650"/>
                                          </p:stCondLst>
                                        </p:cTn>
                                        <p:tgtEl>
                                          <p:spTgt spid="4">
                                            <p:txEl>
                                              <p:pRg st="15" end="15"/>
                                            </p:txEl>
                                          </p:spTgt>
                                        </p:tgtEl>
                                      </p:cBhvr>
                                      <p:to x="100000" y="60000"/>
                                    </p:animScale>
                                    <p:animScale>
                                      <p:cBhvr>
                                        <p:cTn id="156" dur="166" decel="50000">
                                          <p:stCondLst>
                                            <p:cond delay="676"/>
                                          </p:stCondLst>
                                        </p:cTn>
                                        <p:tgtEl>
                                          <p:spTgt spid="4">
                                            <p:txEl>
                                              <p:pRg st="15" end="15"/>
                                            </p:txEl>
                                          </p:spTgt>
                                        </p:tgtEl>
                                      </p:cBhvr>
                                      <p:to x="100000" y="100000"/>
                                    </p:animScale>
                                    <p:animScale>
                                      <p:cBhvr>
                                        <p:cTn id="157" dur="26">
                                          <p:stCondLst>
                                            <p:cond delay="1312"/>
                                          </p:stCondLst>
                                        </p:cTn>
                                        <p:tgtEl>
                                          <p:spTgt spid="4">
                                            <p:txEl>
                                              <p:pRg st="15" end="15"/>
                                            </p:txEl>
                                          </p:spTgt>
                                        </p:tgtEl>
                                      </p:cBhvr>
                                      <p:to x="100000" y="80000"/>
                                    </p:animScale>
                                    <p:animScale>
                                      <p:cBhvr>
                                        <p:cTn id="158" dur="166" decel="50000">
                                          <p:stCondLst>
                                            <p:cond delay="1338"/>
                                          </p:stCondLst>
                                        </p:cTn>
                                        <p:tgtEl>
                                          <p:spTgt spid="4">
                                            <p:txEl>
                                              <p:pRg st="15" end="15"/>
                                            </p:txEl>
                                          </p:spTgt>
                                        </p:tgtEl>
                                      </p:cBhvr>
                                      <p:to x="100000" y="100000"/>
                                    </p:animScale>
                                    <p:animScale>
                                      <p:cBhvr>
                                        <p:cTn id="159" dur="26">
                                          <p:stCondLst>
                                            <p:cond delay="1642"/>
                                          </p:stCondLst>
                                        </p:cTn>
                                        <p:tgtEl>
                                          <p:spTgt spid="4">
                                            <p:txEl>
                                              <p:pRg st="15" end="15"/>
                                            </p:txEl>
                                          </p:spTgt>
                                        </p:tgtEl>
                                      </p:cBhvr>
                                      <p:to x="100000" y="90000"/>
                                    </p:animScale>
                                    <p:animScale>
                                      <p:cBhvr>
                                        <p:cTn id="160" dur="166" decel="50000">
                                          <p:stCondLst>
                                            <p:cond delay="1668"/>
                                          </p:stCondLst>
                                        </p:cTn>
                                        <p:tgtEl>
                                          <p:spTgt spid="4">
                                            <p:txEl>
                                              <p:pRg st="15" end="15"/>
                                            </p:txEl>
                                          </p:spTgt>
                                        </p:tgtEl>
                                      </p:cBhvr>
                                      <p:to x="100000" y="100000"/>
                                    </p:animScale>
                                    <p:animScale>
                                      <p:cBhvr>
                                        <p:cTn id="161" dur="26">
                                          <p:stCondLst>
                                            <p:cond delay="1808"/>
                                          </p:stCondLst>
                                        </p:cTn>
                                        <p:tgtEl>
                                          <p:spTgt spid="4">
                                            <p:txEl>
                                              <p:pRg st="15" end="15"/>
                                            </p:txEl>
                                          </p:spTgt>
                                        </p:tgtEl>
                                      </p:cBhvr>
                                      <p:to x="100000" y="95000"/>
                                    </p:animScale>
                                    <p:animScale>
                                      <p:cBhvr>
                                        <p:cTn id="162" dur="166" decel="50000">
                                          <p:stCondLst>
                                            <p:cond delay="1834"/>
                                          </p:stCondLst>
                                        </p:cTn>
                                        <p:tgtEl>
                                          <p:spTgt spid="4">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394" y="454173"/>
            <a:ext cx="7860950"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What Training is Offered to AJC Staff &amp; Partners?</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7"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6394" y="1735585"/>
            <a:ext cx="8284464" cy="313932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b="1" dirty="0">
                <a:solidFill>
                  <a:srgbClr val="222222"/>
                </a:solidFill>
                <a:cs typeface="Times New Roman" panose="02020603050405020304" pitchFamily="18" charset="0"/>
              </a:rPr>
              <a:t>“Disability 101” </a:t>
            </a:r>
            <a:r>
              <a:rPr lang="en-US" altLang="en-US" dirty="0">
                <a:solidFill>
                  <a:srgbClr val="222222"/>
                </a:solidFill>
                <a:cs typeface="Times New Roman" panose="02020603050405020304" pitchFamily="18" charset="0"/>
              </a:rPr>
              <a:t>– to include proper etiquette when working with individuals with disabilities, awareness training, “people first” </a:t>
            </a:r>
            <a:r>
              <a:rPr lang="en-US" altLang="en-US" dirty="0" smtClean="0">
                <a:solidFill>
                  <a:srgbClr val="222222"/>
                </a:solidFill>
                <a:cs typeface="Times New Roman" panose="02020603050405020304" pitchFamily="18" charset="0"/>
              </a:rPr>
              <a:t>language</a:t>
            </a:r>
          </a:p>
          <a:p>
            <a:pPr lvl="0" eaLnBrk="0" fontAlgn="base" hangingPunct="0">
              <a:spcBef>
                <a:spcPct val="0"/>
              </a:spcBef>
              <a:spcAft>
                <a:spcPct val="0"/>
              </a:spcAft>
            </a:pPr>
            <a:endParaRPr lang="en-US" altLang="en-US" dirty="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b="1" dirty="0">
                <a:solidFill>
                  <a:srgbClr val="222222"/>
                </a:solidFill>
                <a:cs typeface="Times New Roman" panose="02020603050405020304" pitchFamily="18" charset="0"/>
              </a:rPr>
              <a:t>Workplace Accommodations</a:t>
            </a:r>
            <a:r>
              <a:rPr lang="en-US" altLang="en-US" dirty="0">
                <a:solidFill>
                  <a:srgbClr val="222222"/>
                </a:solidFill>
                <a:cs typeface="Times New Roman" panose="02020603050405020304" pitchFamily="18" charset="0"/>
              </a:rPr>
              <a:t> – disability disclosure techniques, types of accommodation, definition of reasonable accommodations, etc. </a:t>
            </a:r>
            <a:endParaRPr lang="en-US" altLang="en-US" dirty="0" smtClean="0">
              <a:solidFill>
                <a:srgbClr val="222222"/>
              </a:solidFill>
              <a:cs typeface="Times New Roman" panose="02020603050405020304" pitchFamily="18" charset="0"/>
            </a:endParaRPr>
          </a:p>
          <a:p>
            <a:pPr lvl="0" eaLnBrk="0" fontAlgn="base" hangingPunct="0">
              <a:spcBef>
                <a:spcPct val="0"/>
              </a:spcBef>
              <a:spcAft>
                <a:spcPct val="0"/>
              </a:spcAft>
            </a:pPr>
            <a:endParaRPr lang="en-US" altLang="en-US" dirty="0" smtClean="0">
              <a:solidFill>
                <a:srgbClr val="222222"/>
              </a:solidFill>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b="1" dirty="0">
                <a:solidFill>
                  <a:srgbClr val="222222"/>
                </a:solidFill>
                <a:cs typeface="Times New Roman" panose="02020603050405020304" pitchFamily="18" charset="0"/>
              </a:rPr>
              <a:t>Financial Literacy and Asset Development </a:t>
            </a:r>
            <a:r>
              <a:rPr lang="en-US" altLang="en-US" dirty="0">
                <a:solidFill>
                  <a:srgbClr val="222222"/>
                </a:solidFill>
                <a:cs typeface="Times New Roman" panose="02020603050405020304" pitchFamily="18" charset="0"/>
              </a:rPr>
              <a:t>– resources available such as individual development accounts (IDA’s), ABLE accounts, Impairment Related Work Expenses (IRWE), Plans to Achieve Self Support (PASS) incorporating how to provide financial education and goal setting, budgets, etc. </a:t>
            </a:r>
            <a:endParaRPr lang="en-US" altLang="en-US" dirty="0">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p:txBody>
      </p:sp>
      <p:pic>
        <p:nvPicPr>
          <p:cNvPr id="11" name="Picture 2" descr="Image result for train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906" y="4612384"/>
            <a:ext cx="4663440"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842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06262"/>
            <a:ext cx="7772400" cy="3693319"/>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b="1" dirty="0">
                <a:solidFill>
                  <a:srgbClr val="222222"/>
                </a:solidFill>
                <a:cs typeface="Times New Roman" panose="02020603050405020304" pitchFamily="18" charset="0"/>
              </a:rPr>
              <a:t>Customized Employment </a:t>
            </a:r>
            <a:r>
              <a:rPr lang="en-US" altLang="en-US" dirty="0">
                <a:solidFill>
                  <a:srgbClr val="222222"/>
                </a:solidFill>
                <a:cs typeface="Times New Roman" panose="02020603050405020304" pitchFamily="18" charset="0"/>
              </a:rPr>
              <a:t>– </a:t>
            </a:r>
            <a:r>
              <a:rPr lang="en-US" altLang="en-US" dirty="0" smtClean="0">
                <a:solidFill>
                  <a:srgbClr val="222222"/>
                </a:solidFill>
                <a:cs typeface="Times New Roman" panose="02020603050405020304" pitchFamily="18" charset="0"/>
              </a:rPr>
              <a:t>a flexible process designed to personalize the employment opportunity for a job seeker. Ultimately the skills achieved through this training will serve to develop win/win situations for staff, employers and job seekers alike. </a:t>
            </a:r>
          </a:p>
          <a:p>
            <a:pPr lvl="0" eaLnBrk="0" fontAlgn="base" hangingPunct="0">
              <a:spcBef>
                <a:spcPct val="0"/>
              </a:spcBef>
              <a:spcAft>
                <a:spcPct val="0"/>
              </a:spcAft>
            </a:pPr>
            <a:endParaRPr lang="en-US" altLang="en-US" dirty="0">
              <a:solidFill>
                <a:srgbClr val="222222"/>
              </a:solidFill>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b="1" dirty="0">
                <a:solidFill>
                  <a:srgbClr val="222222"/>
                </a:solidFill>
                <a:cs typeface="Times New Roman" panose="02020603050405020304" pitchFamily="18" charset="0"/>
              </a:rPr>
              <a:t>Discovery</a:t>
            </a:r>
            <a:r>
              <a:rPr lang="en-US" altLang="en-US" dirty="0">
                <a:solidFill>
                  <a:srgbClr val="222222"/>
                </a:solidFill>
                <a:cs typeface="Times New Roman" panose="02020603050405020304" pitchFamily="18" charset="0"/>
              </a:rPr>
              <a:t> – offered to assist with providing the necessary knowledge, tools and techniques to educate staff so that our efforts are more effective and beneficial. The assessment process </a:t>
            </a:r>
            <a:r>
              <a:rPr lang="en-US" altLang="en-US" dirty="0" smtClean="0">
                <a:solidFill>
                  <a:srgbClr val="222222"/>
                </a:solidFill>
                <a:cs typeface="Times New Roman" panose="02020603050405020304" pitchFamily="18" charset="0"/>
              </a:rPr>
              <a:t>be </a:t>
            </a:r>
            <a:r>
              <a:rPr lang="en-US" altLang="en-US" dirty="0">
                <a:solidFill>
                  <a:srgbClr val="222222"/>
                </a:solidFill>
                <a:cs typeface="Times New Roman" panose="02020603050405020304" pitchFamily="18" charset="0"/>
              </a:rPr>
              <a:t>introduced as the foundation of career planning and will include training on structuring the </a:t>
            </a:r>
            <a:r>
              <a:rPr lang="en-US" altLang="en-US" dirty="0" smtClean="0">
                <a:solidFill>
                  <a:srgbClr val="222222"/>
                </a:solidFill>
                <a:cs typeface="Times New Roman" panose="02020603050405020304" pitchFamily="18" charset="0"/>
              </a:rPr>
              <a:t>process.  </a:t>
            </a:r>
          </a:p>
          <a:p>
            <a:pPr lvl="0" eaLnBrk="0" fontAlgn="base" hangingPunct="0">
              <a:spcBef>
                <a:spcPct val="0"/>
              </a:spcBef>
              <a:spcAft>
                <a:spcPct val="0"/>
              </a:spcAft>
            </a:pPr>
            <a:endParaRPr lang="en-US" altLang="en-US" dirty="0">
              <a:solidFill>
                <a:srgbClr val="222222"/>
              </a:solidFill>
              <a:cs typeface="Times New Roman" panose="02020603050405020304" pitchFamily="18" charset="0"/>
            </a:endParaRPr>
          </a:p>
          <a:p>
            <a:pPr marL="285750" lvl="0" indent="-285750" eaLnBrk="0" fontAlgn="base" hangingPunct="0">
              <a:spcBef>
                <a:spcPct val="0"/>
              </a:spcBef>
              <a:spcAft>
                <a:spcPct val="0"/>
              </a:spcAft>
              <a:buFont typeface="Arial" panose="020B0604020202020204" pitchFamily="34" charset="0"/>
              <a:buChar char="•"/>
            </a:pPr>
            <a:r>
              <a:rPr lang="en-US" altLang="en-US" b="1" dirty="0" smtClean="0">
                <a:solidFill>
                  <a:srgbClr val="222222"/>
                </a:solidFill>
                <a:cs typeface="Times New Roman" panose="02020603050405020304" pitchFamily="18" charset="0"/>
              </a:rPr>
              <a:t>Access to Resources – </a:t>
            </a:r>
            <a:r>
              <a:rPr lang="en-US" altLang="en-US" dirty="0" smtClean="0">
                <a:solidFill>
                  <a:srgbClr val="222222"/>
                </a:solidFill>
                <a:cs typeface="Times New Roman" panose="02020603050405020304" pitchFamily="18" charset="0"/>
              </a:rPr>
              <a:t>local partners will provide training regarding how to access their services, collaborate and promising practices for working with various customers.</a:t>
            </a:r>
            <a:endParaRPr lang="en-US" altLang="en-US" dirty="0">
              <a:cs typeface="Times New Roman" panose="02020603050405020304" pitchFamily="18" charset="0"/>
            </a:endParaRPr>
          </a:p>
        </p:txBody>
      </p:sp>
      <p:sp>
        <p:nvSpPr>
          <p:cNvPr id="3" name="TextBox 2"/>
          <p:cNvSpPr txBox="1"/>
          <p:nvPr/>
        </p:nvSpPr>
        <p:spPr>
          <a:xfrm>
            <a:off x="606394" y="454173"/>
            <a:ext cx="7860950" cy="954107"/>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What Training is Offered to AJC Staff &amp; Partners? </a:t>
            </a:r>
            <a:r>
              <a:rPr lang="en-US" sz="2800" dirty="0" err="1">
                <a:solidFill>
                  <a:schemeClr val="bg1"/>
                </a:solidFill>
                <a:latin typeface="Times New Roman" panose="02020603050405020304" pitchFamily="18" charset="0"/>
                <a:cs typeface="Times New Roman" panose="02020603050405020304" pitchFamily="18" charset="0"/>
              </a:rPr>
              <a:t>c</a:t>
            </a:r>
            <a:r>
              <a:rPr lang="en-US" sz="2800" dirty="0" err="1" smtClean="0">
                <a:solidFill>
                  <a:schemeClr val="bg1"/>
                </a:solidFill>
                <a:latin typeface="Times New Roman" panose="02020603050405020304" pitchFamily="18" charset="0"/>
                <a:cs typeface="Times New Roman" panose="02020603050405020304" pitchFamily="18" charset="0"/>
              </a:rPr>
              <a:t>ont</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5"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knowle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720" y="5499581"/>
            <a:ext cx="2316346" cy="111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939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777" y="1463040"/>
            <a:ext cx="6437376" cy="4524315"/>
          </a:xfrm>
          <a:prstGeom prst="rect">
            <a:avLst/>
          </a:prstGeom>
          <a:noFill/>
        </p:spPr>
        <p:txBody>
          <a:bodyPr wrap="square" rtlCol="0">
            <a:spAutoFit/>
          </a:bodyPr>
          <a:lstStyle/>
          <a:p>
            <a:endParaRPr lang="en-US" dirty="0"/>
          </a:p>
          <a:p>
            <a:pPr marL="742950" lvl="1" indent="-285750">
              <a:buFont typeface="Arial" panose="020B0604020202020204" pitchFamily="34" charset="0"/>
              <a:buChar char="•"/>
            </a:pPr>
            <a:r>
              <a:rPr lang="en-US" dirty="0"/>
              <a:t>Local Workforce Development Areas</a:t>
            </a:r>
          </a:p>
          <a:p>
            <a:pPr marL="1200150" lvl="2" indent="-285750">
              <a:buFont typeface="Arial" panose="020B0604020202020204" pitchFamily="34" charset="0"/>
              <a:buChar char="•"/>
            </a:pPr>
            <a:r>
              <a:rPr lang="en-US" dirty="0"/>
              <a:t>Anne Arundel Workforce Development Corporation</a:t>
            </a:r>
          </a:p>
          <a:p>
            <a:pPr marL="1200150" lvl="2" indent="-285750">
              <a:buFont typeface="Arial" panose="020B0604020202020204" pitchFamily="34" charset="0"/>
              <a:buChar char="•"/>
            </a:pPr>
            <a:r>
              <a:rPr lang="en-US" dirty="0" err="1"/>
              <a:t>WorkSource</a:t>
            </a:r>
            <a:r>
              <a:rPr lang="en-US" dirty="0"/>
              <a:t> Montgomery</a:t>
            </a:r>
          </a:p>
          <a:p>
            <a:pPr lvl="2"/>
            <a:endParaRPr lang="en-US" dirty="0"/>
          </a:p>
          <a:p>
            <a:pPr marL="742950" lvl="1" indent="-285750">
              <a:buFont typeface="Arial" panose="020B0604020202020204" pitchFamily="34" charset="0"/>
              <a:buChar char="•"/>
            </a:pPr>
            <a:r>
              <a:rPr lang="en-US" dirty="0"/>
              <a:t>Maryland State Department of Education</a:t>
            </a:r>
          </a:p>
          <a:p>
            <a:pPr marL="1200150" lvl="2" indent="-285750">
              <a:buFont typeface="Arial" panose="020B0604020202020204" pitchFamily="34" charset="0"/>
              <a:buChar char="•"/>
            </a:pPr>
            <a:r>
              <a:rPr lang="en-US" dirty="0"/>
              <a:t>Division of Rehabilitation Services (DORS)</a:t>
            </a:r>
          </a:p>
          <a:p>
            <a:pPr marL="1200150" lvl="2" indent="-285750">
              <a:buFont typeface="Arial" panose="020B0604020202020204" pitchFamily="34" charset="0"/>
              <a:buChar char="•"/>
            </a:pPr>
            <a:r>
              <a:rPr lang="en-US" dirty="0"/>
              <a:t>Division of Special Education &amp; Early Intervention Services</a:t>
            </a:r>
          </a:p>
          <a:p>
            <a:pPr lvl="2"/>
            <a:endParaRPr lang="en-US" dirty="0"/>
          </a:p>
          <a:p>
            <a:pPr marL="742950" lvl="1" indent="-285750">
              <a:buFont typeface="Arial" panose="020B0604020202020204" pitchFamily="34" charset="0"/>
              <a:buChar char="•"/>
            </a:pPr>
            <a:r>
              <a:rPr lang="en-US" dirty="0"/>
              <a:t>Maryland Department of Disabilities - The Maryland Department of Disabilities (MDOD) </a:t>
            </a:r>
          </a:p>
          <a:p>
            <a:pPr marL="742950" lvl="1" indent="-285750" fontAlgn="base">
              <a:buFont typeface="Arial" panose="020B0604020202020204" pitchFamily="34" charset="0"/>
              <a:buChar char="•"/>
            </a:pPr>
            <a:r>
              <a:rPr lang="en-US" dirty="0"/>
              <a:t>Maryland Department of Health (MDH) </a:t>
            </a:r>
          </a:p>
          <a:p>
            <a:pPr marL="1200150" lvl="2" indent="-285750" fontAlgn="base">
              <a:buFont typeface="Arial" panose="020B0604020202020204" pitchFamily="34" charset="0"/>
              <a:buChar char="•"/>
            </a:pPr>
            <a:r>
              <a:rPr lang="en-US" dirty="0"/>
              <a:t>Maryland Behavioral Health Administration (BHA) </a:t>
            </a:r>
          </a:p>
          <a:p>
            <a:pPr marL="1200150" lvl="2" indent="-285750" fontAlgn="base">
              <a:buFont typeface="Arial" panose="020B0604020202020204" pitchFamily="34" charset="0"/>
              <a:buChar char="•"/>
            </a:pPr>
            <a:r>
              <a:rPr lang="en-US" dirty="0"/>
              <a:t>Maryland Developmental Disabilities Administration (DDA) </a:t>
            </a:r>
          </a:p>
        </p:txBody>
      </p:sp>
      <p:sp>
        <p:nvSpPr>
          <p:cNvPr id="3" name="TextBox 2"/>
          <p:cNvSpPr txBox="1"/>
          <p:nvPr/>
        </p:nvSpPr>
        <p:spPr>
          <a:xfrm>
            <a:off x="890337" y="452387"/>
            <a:ext cx="7584708"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Partnerships &amp; Collaboration</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4"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pic>
        <p:nvPicPr>
          <p:cNvPr id="5" name="Shape 173" descr="C:\Users\csnowden\AppData\Local\Microsoft\Windows\Temporary Internet Files\Content.IE5\0S21CRHT\multicultural-students2[1].gif"/>
          <p:cNvPicPr preferRelativeResize="0"/>
          <p:nvPr/>
        </p:nvPicPr>
        <p:blipFill rotWithShape="1">
          <a:blip r:embed="rId4">
            <a:alphaModFix/>
          </a:blip>
          <a:srcRect/>
          <a:stretch/>
        </p:blipFill>
        <p:spPr>
          <a:xfrm>
            <a:off x="6800249" y="2014728"/>
            <a:ext cx="1828800" cy="1828800"/>
          </a:xfrm>
          <a:prstGeom prst="rect">
            <a:avLst/>
          </a:prstGeom>
          <a:noFill/>
          <a:ln>
            <a:noFill/>
          </a:ln>
        </p:spPr>
      </p:pic>
    </p:spTree>
    <p:extLst>
      <p:ext uri="{BB962C8B-B14F-4D97-AF65-F5344CB8AC3E}">
        <p14:creationId xmlns:p14="http://schemas.microsoft.com/office/powerpoint/2010/main" val="3572800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Image result for not"/>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79665" y="1423781"/>
            <a:ext cx="4480560" cy="4480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5388" y="298383"/>
            <a:ext cx="5986913"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DEI Is Not…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5" name="Picture 2" descr="DEI Case Scenario Video Vignett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0836" y="2004922"/>
            <a:ext cx="8758990" cy="3016210"/>
          </a:xfrm>
          <a:prstGeom prst="rect">
            <a:avLst/>
          </a:prstGeom>
          <a:noFill/>
        </p:spPr>
        <p:txBody>
          <a:bodyPr wrap="square" rtlCol="0">
            <a:spAutoFit/>
          </a:bodyPr>
          <a:lstStyle/>
          <a:p>
            <a:pPr marL="285750" lvl="0" indent="-285750">
              <a:buFont typeface="Arial" panose="020B0604020202020204" pitchFamily="34" charset="0"/>
              <a:buChar char="•"/>
            </a:pPr>
            <a:r>
              <a:rPr lang="en-US" dirty="0"/>
              <a:t> </a:t>
            </a:r>
            <a:r>
              <a:rPr lang="en-US" dirty="0">
                <a:cs typeface="Times New Roman" panose="02020603050405020304" pitchFamily="18" charset="0"/>
              </a:rPr>
              <a:t>DEI is not a stand-alone job seeker program. </a:t>
            </a:r>
            <a:r>
              <a:rPr lang="en-US" dirty="0" smtClean="0">
                <a:cs typeface="Times New Roman" panose="02020603050405020304" pitchFamily="18" charset="0"/>
              </a:rPr>
              <a:t>It </a:t>
            </a:r>
            <a:r>
              <a:rPr lang="en-US" dirty="0">
                <a:cs typeface="Times New Roman" panose="02020603050405020304" pitchFamily="18" charset="0"/>
              </a:rPr>
              <a:t>is to ensure that the AJC is accessible to accommodate various disabilities and that the staff is trained on the use of accessibility equipment and trained on the needs and accommodations that individuals with significant disabilities may require for employment</a:t>
            </a:r>
            <a:r>
              <a:rPr lang="en-US" dirty="0" smtClean="0">
                <a:cs typeface="Times New Roman" panose="02020603050405020304" pitchFamily="18" charset="0"/>
              </a:rPr>
              <a:t>.</a:t>
            </a:r>
          </a:p>
          <a:p>
            <a:pPr lvl="0"/>
            <a:endParaRPr lang="en-US" dirty="0" smtClean="0">
              <a:cs typeface="Times New Roman" panose="02020603050405020304" pitchFamily="18" charset="0"/>
            </a:endParaRPr>
          </a:p>
          <a:p>
            <a:pPr marL="285750" lvl="0" indent="-285750">
              <a:buFont typeface="Arial" panose="020B0604020202020204" pitchFamily="34" charset="0"/>
              <a:buChar char="•"/>
            </a:pPr>
            <a:r>
              <a:rPr lang="en-US" dirty="0" smtClean="0">
                <a:cs typeface="Times New Roman" panose="02020603050405020304" pitchFamily="18" charset="0"/>
              </a:rPr>
              <a:t>DEI is not special training courses, offered exclusively to job seekers with disabilities.</a:t>
            </a:r>
            <a:r>
              <a:rPr lang="en-US" dirty="0">
                <a:cs typeface="Times New Roman" panose="02020603050405020304" pitchFamily="18" charset="0"/>
              </a:rPr>
              <a:t> Individuals with significant disabilities will receive </a:t>
            </a:r>
            <a:r>
              <a:rPr lang="en-US" dirty="0" smtClean="0">
                <a:cs typeface="Times New Roman" panose="02020603050405020304" pitchFamily="18" charset="0"/>
              </a:rPr>
              <a:t>the same job </a:t>
            </a:r>
            <a:r>
              <a:rPr lang="en-US" dirty="0">
                <a:cs typeface="Times New Roman" panose="02020603050405020304" pitchFamily="18" charset="0"/>
              </a:rPr>
              <a:t>placement and or training support available to all job </a:t>
            </a:r>
            <a:r>
              <a:rPr lang="en-US" dirty="0" smtClean="0">
                <a:cs typeface="Times New Roman" panose="02020603050405020304" pitchFamily="18" charset="0"/>
              </a:rPr>
              <a:t>seekers in the AJC. The DRC will work with the Integrated Resource Team to assist in determining if additional partner resources, accommodations, or job task adjustments are needed for successful employment</a:t>
            </a:r>
          </a:p>
          <a:p>
            <a:pPr lvl="0"/>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5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Image result for not"/>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85543" y="1423781"/>
            <a:ext cx="4480560" cy="4480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8052" y="1974880"/>
            <a:ext cx="8101584" cy="3139321"/>
          </a:xfrm>
          <a:prstGeom prst="rect">
            <a:avLst/>
          </a:prstGeom>
        </p:spPr>
        <p:txBody>
          <a:bodyPr wrap="square">
            <a:spAutoFit/>
          </a:bodyPr>
          <a:lstStyle/>
          <a:p>
            <a:pPr marL="285750" lvl="0" indent="-285750">
              <a:buFont typeface="Arial" panose="020B0604020202020204" pitchFamily="34" charset="0"/>
              <a:buChar char="•"/>
            </a:pPr>
            <a:r>
              <a:rPr lang="en-US" dirty="0">
                <a:cs typeface="Times New Roman" panose="02020603050405020304" pitchFamily="18" charset="0"/>
              </a:rPr>
              <a:t>DEI is not a separate job placement path, it is to ensure that individuals with significant disabilities are afforded accommodations and resources necessary to achieve their employment goals through the exiting Career Pathways at the AJCs.</a:t>
            </a:r>
          </a:p>
          <a:p>
            <a:pPr lvl="0"/>
            <a:endParaRPr lang="en-US" dirty="0">
              <a:cs typeface="Times New Roman" panose="02020603050405020304" pitchFamily="18" charset="0"/>
            </a:endParaRPr>
          </a:p>
          <a:p>
            <a:pPr marL="285750" lvl="0" indent="-285750">
              <a:buFont typeface="Arial" panose="020B0604020202020204" pitchFamily="34" charset="0"/>
              <a:buChar char="•"/>
            </a:pPr>
            <a:r>
              <a:rPr lang="en-US" dirty="0">
                <a:cs typeface="Times New Roman" panose="02020603050405020304" pitchFamily="18" charset="0"/>
              </a:rPr>
              <a:t>DEI is not an additional program that requires a separate outreach to employers. The business support professionals will need to be prepared for questions from employers in reference to wage laws, tax credit and in some cases insurance, etc. Outreach efforts under DEI are about making businesses comfortable with the idea that some of the most qualified job seekers may have a significant disability which may require accommodates to complete the job tasks, but are fully capable of completing the requirements of any job for which they apply through the AJC. </a:t>
            </a:r>
          </a:p>
        </p:txBody>
      </p:sp>
      <p:sp>
        <p:nvSpPr>
          <p:cNvPr id="3" name="TextBox 2"/>
          <p:cNvSpPr txBox="1"/>
          <p:nvPr/>
        </p:nvSpPr>
        <p:spPr>
          <a:xfrm>
            <a:off x="1635388" y="298383"/>
            <a:ext cx="5986913"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DEI Is Not…</a:t>
            </a:r>
            <a:r>
              <a:rPr lang="en-US" sz="2800" dirty="0" err="1" smtClean="0">
                <a:solidFill>
                  <a:schemeClr val="bg1"/>
                </a:solidFill>
                <a:latin typeface="Times New Roman" panose="02020603050405020304" pitchFamily="18" charset="0"/>
                <a:cs typeface="Times New Roman" panose="02020603050405020304" pitchFamily="18" charset="0"/>
              </a:rPr>
              <a:t>cont</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4" name="Picture 2" descr="DEI Case Scenario Video Vignett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38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7286" y="182709"/>
            <a:ext cx="7187878" cy="523220"/>
          </a:xfrm>
          <a:prstGeom prst="rect">
            <a:avLst/>
          </a:prstGeom>
          <a:noFill/>
        </p:spPr>
        <p:txBody>
          <a:bodyPr wrap="square">
            <a:spAutoFit/>
          </a:bodyPr>
          <a:lstStyle/>
          <a:p>
            <a:pPr algn="ct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What is the Disability Employment Initiative?</a:t>
            </a:r>
            <a:endParaRPr lang="en-US" sz="2800" dirty="0">
              <a:solidFill>
                <a:schemeClr val="bg1"/>
              </a:solidFill>
              <a:latin typeface="Times New Roman" panose="02020603050405020304" pitchFamily="18" charset="0"/>
              <a:ea typeface="Arial" charset="0"/>
              <a:cs typeface="Times New Roman" panose="02020603050405020304" pitchFamily="18" charset="0"/>
            </a:endParaRPr>
          </a:p>
        </p:txBody>
      </p:sp>
      <p:sp>
        <p:nvSpPr>
          <p:cNvPr id="2" name="TextBox 1"/>
          <p:cNvSpPr txBox="1"/>
          <p:nvPr/>
        </p:nvSpPr>
        <p:spPr>
          <a:xfrm>
            <a:off x="927700" y="2216305"/>
            <a:ext cx="7680960" cy="2308324"/>
          </a:xfrm>
          <a:prstGeom prst="rect">
            <a:avLst/>
          </a:prstGeom>
          <a:noFill/>
        </p:spPr>
        <p:txBody>
          <a:bodyPr wrap="square" rtlCol="0">
            <a:spAutoFit/>
          </a:bodyPr>
          <a:lstStyle/>
          <a:p>
            <a:r>
              <a:rPr lang="en-US" dirty="0" smtClean="0"/>
              <a:t>The </a:t>
            </a:r>
            <a:r>
              <a:rPr lang="en-US" dirty="0"/>
              <a:t>Disability Employment Initiative (DEI) was established in 2010  to expand the capacity of </a:t>
            </a:r>
            <a:r>
              <a:rPr lang="en-US" dirty="0" smtClean="0"/>
              <a:t>the American Job Centers to assist </a:t>
            </a:r>
            <a:r>
              <a:rPr lang="en-US" dirty="0"/>
              <a:t>individuals with significant disabilities by improving education, training, and employment outcomes. It is jointly funded by US DOL’s Employment and Training Administration (ETA) and the Office of Disability </a:t>
            </a:r>
            <a:r>
              <a:rPr lang="en-US" dirty="0" smtClean="0"/>
              <a:t>Employment Policy </a:t>
            </a:r>
            <a:r>
              <a:rPr lang="en-US" dirty="0"/>
              <a:t>(ODEP). </a:t>
            </a:r>
            <a:endParaRPr lang="en-US" dirty="0" smtClean="0"/>
          </a:p>
          <a:p>
            <a:endParaRPr lang="en-US" dirty="0"/>
          </a:p>
          <a:p>
            <a:r>
              <a:rPr lang="en-US" dirty="0"/>
              <a:t/>
            </a:r>
            <a:br>
              <a:rPr lang="en-US" dirty="0"/>
            </a:br>
            <a:endParaRPr lang="en-US" dirty="0"/>
          </a:p>
        </p:txBody>
      </p:sp>
      <p:pic>
        <p:nvPicPr>
          <p:cNvPr id="6"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560" y="5995256"/>
            <a:ext cx="1008100" cy="534293"/>
          </a:xfrm>
          <a:prstGeom prst="rect">
            <a:avLst/>
          </a:prstGeom>
          <a:noFill/>
          <a:extLst>
            <a:ext uri="{909E8E84-426E-40DD-AFC4-6F175D3DCCD1}">
              <a14:hiddenFill xmlns:a14="http://schemas.microsoft.com/office/drawing/2010/main">
                <a:solidFill>
                  <a:srgbClr val="FFFFFF"/>
                </a:solidFill>
              </a14:hiddenFill>
            </a:ext>
          </a:extLst>
        </p:spPr>
      </p:pic>
      <p:pic>
        <p:nvPicPr>
          <p:cNvPr id="8" name="Shape 115" descr="C:\Users\csnowden\AppData\Local\Microsoft\Windows\Temporary Internet Files\Content.IE5\4KNVO35T\shakinghands-business-Simpletutorials.net[1].png"/>
          <p:cNvPicPr preferRelativeResize="0"/>
          <p:nvPr/>
        </p:nvPicPr>
        <p:blipFill rotWithShape="1">
          <a:blip r:embed="rId4">
            <a:alphaModFix/>
          </a:blip>
          <a:srcRect/>
          <a:stretch/>
        </p:blipFill>
        <p:spPr>
          <a:xfrm>
            <a:off x="3705398" y="4176309"/>
            <a:ext cx="1596900" cy="1656600"/>
          </a:xfrm>
          <a:prstGeom prst="rect">
            <a:avLst/>
          </a:prstGeom>
          <a:noFill/>
          <a:ln>
            <a:noFill/>
          </a:ln>
        </p:spPr>
      </p:pic>
    </p:spTree>
    <p:extLst>
      <p:ext uri="{BB962C8B-B14F-4D97-AF65-F5344CB8AC3E}">
        <p14:creationId xmlns:p14="http://schemas.microsoft.com/office/powerpoint/2010/main" val="76733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updat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228546" y="2022591"/>
            <a:ext cx="5086355" cy="32849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0337" y="452387"/>
            <a:ext cx="7584708"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DEI Updates</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3" name="Picture 2" descr="DEI Case Scenario Video Vignett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0337" y="2022591"/>
            <a:ext cx="7762775" cy="3539430"/>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smtClean="0"/>
              <a:t>Both local and state CRC meetings are being held regularly and partnerships are growing as more organizations become aware of DEI.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smtClean="0"/>
              <a:t>We </a:t>
            </a:r>
            <a:r>
              <a:rPr lang="en-US" dirty="0"/>
              <a:t>are currently seeking </a:t>
            </a:r>
            <a:r>
              <a:rPr lang="en-US" dirty="0" smtClean="0"/>
              <a:t>working with Adult Education to get approval </a:t>
            </a:r>
            <a:r>
              <a:rPr lang="en-US" dirty="0"/>
              <a:t>to implement CASAs that are designed for individuals with intellectual disabilities as an alternate form of testing for those that cannot successfully complete the standard tests. </a:t>
            </a:r>
            <a:endParaRPr lang="en-US" dirty="0" smtClean="0"/>
          </a:p>
          <a:p>
            <a:pPr marL="285750" indent="-285750" fontAlgn="base">
              <a:buFont typeface="Arial" panose="020B0604020202020204" pitchFamily="34" charset="0"/>
              <a:buChar char="•"/>
            </a:pPr>
            <a:endParaRPr lang="en-US" dirty="0" smtClean="0"/>
          </a:p>
          <a:p>
            <a:pPr marL="285750" indent="-285750" fontAlgn="base">
              <a:buFont typeface="Arial" panose="020B0604020202020204" pitchFamily="34" charset="0"/>
              <a:buChar char="•"/>
            </a:pPr>
            <a:r>
              <a:rPr lang="en-US" dirty="0" smtClean="0"/>
              <a:t>Cross-training </a:t>
            </a:r>
            <a:r>
              <a:rPr lang="en-US" dirty="0"/>
              <a:t>among partner organizations is being implemented to ensure an understanding of partner services and how they can work together to serve our </a:t>
            </a:r>
            <a:r>
              <a:rPr lang="en-US" dirty="0" smtClean="0"/>
              <a:t>population.</a:t>
            </a:r>
          </a:p>
          <a:p>
            <a:pPr marL="285750" indent="-285750" fontAlgn="base">
              <a:buFont typeface="Arial" panose="020B0604020202020204" pitchFamily="34" charset="0"/>
              <a:buChar char="•"/>
            </a:pPr>
            <a:endParaRPr lang="en-US" sz="1000" dirty="0" smtClean="0"/>
          </a:p>
          <a:p>
            <a:pPr marL="285750" indent="-285750" fontAlgn="base">
              <a:buFont typeface="Arial" panose="020B0604020202020204" pitchFamily="34" charset="0"/>
              <a:buChar char="•"/>
            </a:pPr>
            <a:endParaRPr lang="en-US" sz="1600" dirty="0" smtClean="0"/>
          </a:p>
        </p:txBody>
      </p:sp>
    </p:spTree>
    <p:extLst>
      <p:ext uri="{BB962C8B-B14F-4D97-AF65-F5344CB8AC3E}">
        <p14:creationId xmlns:p14="http://schemas.microsoft.com/office/powerpoint/2010/main" val="893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heel(1)">
                                      <p:cBhvr>
                                        <p:cTn id="7" dur="20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2755" y="1939740"/>
            <a:ext cx="8119872" cy="2862322"/>
          </a:xfrm>
          <a:prstGeom prst="rect">
            <a:avLst/>
          </a:prstGeom>
        </p:spPr>
        <p:txBody>
          <a:bodyPr wrap="square">
            <a:spAutoFit/>
          </a:bodyPr>
          <a:lstStyle/>
          <a:p>
            <a:pPr marL="285750" indent="-285750" fontAlgn="base">
              <a:buFont typeface="Arial" panose="020B0604020202020204" pitchFamily="34" charset="0"/>
              <a:buChar char="•"/>
            </a:pPr>
            <a:r>
              <a:rPr lang="en-US" dirty="0"/>
              <a:t>Customer Outreach materials that also function as a warm transfer to the AJC from partner organizations has been implemented.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Customized Employment trainings by Griffin-</a:t>
            </a:r>
            <a:r>
              <a:rPr lang="en-US" dirty="0" err="1"/>
              <a:t>Hammis</a:t>
            </a:r>
            <a:r>
              <a:rPr lang="en-US" dirty="0"/>
              <a:t> has begun.  One local area Administrator has made training mandatory for certain staff.</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Feedback from the NDI Technical Assistance as well as ODEP is that the Maryland Round VII DEI grant is progressing well. The communication is in place to continue to develop the processes and procedures to better serve individuals with significant disabilities in the American Job Center</a:t>
            </a:r>
          </a:p>
        </p:txBody>
      </p:sp>
      <p:sp>
        <p:nvSpPr>
          <p:cNvPr id="3" name="TextBox 2"/>
          <p:cNvSpPr txBox="1"/>
          <p:nvPr/>
        </p:nvSpPr>
        <p:spPr>
          <a:xfrm>
            <a:off x="890337" y="452387"/>
            <a:ext cx="7584708"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DEI Updates </a:t>
            </a:r>
            <a:r>
              <a:rPr lang="en-US" sz="2800" dirty="0" err="1" smtClean="0">
                <a:solidFill>
                  <a:schemeClr val="bg1"/>
                </a:solidFill>
                <a:latin typeface="Times New Roman" panose="02020603050405020304" pitchFamily="18" charset="0"/>
                <a:cs typeface="Times New Roman" panose="02020603050405020304" pitchFamily="18" charset="0"/>
              </a:rPr>
              <a:t>cont</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4" name="Picture 3" descr="DEI Case Scenario Video Vignett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91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0455" y="1965951"/>
            <a:ext cx="7844590" cy="3847207"/>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Job Seeker - </a:t>
            </a:r>
            <a:r>
              <a:rPr lang="en-US" dirty="0" smtClean="0"/>
              <a:t>In </a:t>
            </a:r>
            <a:r>
              <a:rPr lang="en-US" dirty="0"/>
              <a:t>the past, LD </a:t>
            </a:r>
            <a:r>
              <a:rPr lang="en-US" dirty="0" smtClean="0"/>
              <a:t>participated </a:t>
            </a:r>
            <a:r>
              <a:rPr lang="en-US" dirty="0"/>
              <a:t>in a few of the training programs offered by the Anne Arundel AJC but, </a:t>
            </a:r>
            <a:r>
              <a:rPr lang="en-US" dirty="0" smtClean="0"/>
              <a:t>was able </a:t>
            </a:r>
            <a:r>
              <a:rPr lang="en-US" dirty="0"/>
              <a:t>to complete all of the </a:t>
            </a:r>
            <a:r>
              <a:rPr lang="en-US" dirty="0" smtClean="0"/>
              <a:t>requirements for “</a:t>
            </a:r>
            <a:r>
              <a:rPr lang="en-US" dirty="0"/>
              <a:t>successful completion outcome” or </a:t>
            </a:r>
            <a:r>
              <a:rPr lang="en-US" dirty="0" smtClean="0"/>
              <a:t>employment. due to barrier as a result of her disability. She came back into the AJC this summer and disclosed a disability and was referred to the DRC for DEI assistance. </a:t>
            </a:r>
          </a:p>
          <a:p>
            <a:endParaRPr lang="en-US" dirty="0" smtClean="0"/>
          </a:p>
          <a:p>
            <a:pPr marL="285750" indent="-285750">
              <a:buFont typeface="Arial" panose="020B0604020202020204" pitchFamily="34" charset="0"/>
              <a:buChar char="•"/>
            </a:pPr>
            <a:r>
              <a:rPr lang="en-US" b="1" dirty="0" smtClean="0"/>
              <a:t>Collaboration</a:t>
            </a:r>
            <a:r>
              <a:rPr lang="en-US" dirty="0"/>
              <a:t> </a:t>
            </a:r>
            <a:r>
              <a:rPr lang="en-US" dirty="0" smtClean="0"/>
              <a:t>- The </a:t>
            </a:r>
            <a:r>
              <a:rPr lang="en-US" dirty="0"/>
              <a:t>DRC was concerned that her current emotional and physical conditions might present barriers to full-time employment again. </a:t>
            </a:r>
            <a:r>
              <a:rPr lang="en-US" dirty="0" smtClean="0"/>
              <a:t>Through </a:t>
            </a:r>
            <a:r>
              <a:rPr lang="en-US" dirty="0"/>
              <a:t>active </a:t>
            </a:r>
            <a:r>
              <a:rPr lang="en-US" dirty="0" smtClean="0"/>
              <a:t>resource coordination, it was determined </a:t>
            </a:r>
            <a:r>
              <a:rPr lang="en-US" dirty="0"/>
              <a:t>that she was also working with DORS and had a supported employment </a:t>
            </a:r>
            <a:r>
              <a:rPr lang="en-US" dirty="0" smtClean="0"/>
              <a:t>with </a:t>
            </a:r>
            <a:r>
              <a:rPr lang="en-US" dirty="0"/>
              <a:t>a job coach. She is </a:t>
            </a:r>
            <a:r>
              <a:rPr lang="en-US" dirty="0" smtClean="0"/>
              <a:t>also working with a therapist to manage symptoms of her disability that cause barriers to working full-time.</a:t>
            </a:r>
          </a:p>
          <a:p>
            <a:r>
              <a:rPr lang="en-US" sz="1400" dirty="0"/>
              <a:t/>
            </a:r>
            <a:br>
              <a:rPr lang="en-US" sz="1400" dirty="0"/>
            </a:br>
            <a:endParaRPr lang="en-US" sz="1400" dirty="0"/>
          </a:p>
        </p:txBody>
      </p:sp>
      <p:sp>
        <p:nvSpPr>
          <p:cNvPr id="9" name="TextBox 8"/>
          <p:cNvSpPr txBox="1"/>
          <p:nvPr/>
        </p:nvSpPr>
        <p:spPr>
          <a:xfrm>
            <a:off x="890337" y="452387"/>
            <a:ext cx="7584708"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DEI In Action</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525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388" y="1487352"/>
            <a:ext cx="8099660" cy="4801314"/>
          </a:xfrm>
          <a:prstGeom prst="rect">
            <a:avLst/>
          </a:prstGeom>
        </p:spPr>
        <p:txBody>
          <a:bodyPr wrap="square">
            <a:spAutoFit/>
          </a:bodyPr>
          <a:lstStyle/>
          <a:p>
            <a:pPr marL="285750" indent="-285750">
              <a:buFont typeface="Arial" panose="020B0604020202020204" pitchFamily="34" charset="0"/>
              <a:buChar char="•"/>
            </a:pPr>
            <a:r>
              <a:rPr lang="en-US" b="1" dirty="0" smtClean="0"/>
              <a:t>IRT </a:t>
            </a:r>
            <a:r>
              <a:rPr lang="en-US" b="1" dirty="0"/>
              <a:t>- </a:t>
            </a:r>
            <a:r>
              <a:rPr lang="en-US" dirty="0"/>
              <a:t>The DRC formed the Integrated Resource Team to work with the partner agencies to address her barriers to employment. It was determined that a work and learn opportunity could address LD’s concerns of needing training while also slowly preparing her for full-time re-entry into the workforce.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Braiding of Resources </a:t>
            </a:r>
            <a:r>
              <a:rPr lang="en-US" dirty="0" smtClean="0"/>
              <a:t>–</a:t>
            </a:r>
          </a:p>
          <a:p>
            <a:pPr marL="742950" lvl="1" indent="-285750">
              <a:buFont typeface="Arial" panose="020B0604020202020204" pitchFamily="34" charset="0"/>
              <a:buChar char="•"/>
            </a:pPr>
            <a:r>
              <a:rPr lang="en-US" dirty="0" smtClean="0"/>
              <a:t>WIOA Title I</a:t>
            </a:r>
          </a:p>
          <a:p>
            <a:pPr marL="742950" lvl="1" indent="-285750">
              <a:buFont typeface="Arial" panose="020B0604020202020204" pitchFamily="34" charset="0"/>
              <a:buChar char="•"/>
            </a:pPr>
            <a:r>
              <a:rPr lang="en-US" dirty="0" smtClean="0"/>
              <a:t>Vocational Rehabilitation (DORS)</a:t>
            </a:r>
          </a:p>
          <a:p>
            <a:pPr marL="742950" lvl="1" indent="-285750">
              <a:buFont typeface="Arial" panose="020B0604020202020204" pitchFamily="34" charset="0"/>
              <a:buChar char="•"/>
            </a:pPr>
            <a:r>
              <a:rPr lang="en-US" dirty="0" smtClean="0"/>
              <a:t>Mental Health</a:t>
            </a:r>
          </a:p>
          <a:p>
            <a:pPr marL="742950" lvl="1" indent="-285750">
              <a:buFont typeface="Arial" panose="020B0604020202020204" pitchFamily="34" charset="0"/>
              <a:buChar char="•"/>
            </a:pPr>
            <a:r>
              <a:rPr lang="en-US" dirty="0" smtClean="0"/>
              <a:t>Supported Employment/Job Coach</a:t>
            </a:r>
          </a:p>
          <a:p>
            <a:pPr marL="742950" lvl="1" indent="-285750">
              <a:buFont typeface="Arial" panose="020B0604020202020204" pitchFamily="34" charset="0"/>
              <a:buChar char="•"/>
            </a:pPr>
            <a:r>
              <a:rPr lang="en-US" dirty="0" smtClean="0"/>
              <a:t>Benefits Counseling</a:t>
            </a:r>
          </a:p>
          <a:p>
            <a:pPr marL="742950" lvl="1" indent="-285750">
              <a:buFont typeface="Arial" panose="020B0604020202020204" pitchFamily="34" charset="0"/>
              <a:buChar char="•"/>
            </a:pPr>
            <a:r>
              <a:rPr lang="en-US" dirty="0" smtClean="0"/>
              <a:t>Benefits Planning</a:t>
            </a:r>
          </a:p>
          <a:p>
            <a:endParaRPr lang="en-US" dirty="0"/>
          </a:p>
          <a:p>
            <a:pPr marL="285750" indent="-285750">
              <a:buFont typeface="Arial" panose="020B0604020202020204" pitchFamily="34" charset="0"/>
              <a:buChar char="•"/>
            </a:pPr>
            <a:r>
              <a:rPr lang="en-US" b="1" dirty="0"/>
              <a:t>Outcome - </a:t>
            </a:r>
            <a:r>
              <a:rPr lang="en-US" dirty="0"/>
              <a:t>LD applied for and was accepted into a Quest internship with the Department of Health. The internship is part-time for 20 weeks. During this time we will continue to monitor her outcomes, achievements and barriers so that as needs arise we can proactively assist her with addressing them. </a:t>
            </a:r>
          </a:p>
        </p:txBody>
      </p:sp>
      <p:pic>
        <p:nvPicPr>
          <p:cNvPr id="3"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0337" y="452387"/>
            <a:ext cx="7584708"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DEI In Action </a:t>
            </a:r>
            <a:r>
              <a:rPr lang="en-US" sz="2800" dirty="0" err="1" smtClean="0">
                <a:solidFill>
                  <a:schemeClr val="bg1"/>
                </a:solidFill>
                <a:latin typeface="Times New Roman" panose="02020603050405020304" pitchFamily="18" charset="0"/>
                <a:cs typeface="Times New Roman" panose="02020603050405020304" pitchFamily="18" charset="0"/>
              </a:rPr>
              <a:t>cont</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703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6161" y="1666752"/>
            <a:ext cx="8016430" cy="4247317"/>
          </a:xfrm>
          <a:prstGeom prst="rect">
            <a:avLst/>
          </a:prstGeom>
          <a:noFill/>
        </p:spPr>
        <p:txBody>
          <a:bodyPr wrap="square" rtlCol="0">
            <a:spAutoFit/>
          </a:bodyPr>
          <a:lstStyle/>
          <a:p>
            <a:pPr marL="285750" indent="-285750">
              <a:buFont typeface="Arial" panose="020B0604020202020204" pitchFamily="34" charset="0"/>
              <a:buChar char="•"/>
            </a:pPr>
            <a:r>
              <a:rPr lang="en-US" dirty="0">
                <a:cs typeface="Times New Roman" panose="02020603050405020304" pitchFamily="18" charset="0"/>
              </a:rPr>
              <a:t>DEI online portal on </a:t>
            </a:r>
            <a:r>
              <a:rPr lang="en-US" dirty="0" err="1">
                <a:cs typeface="Times New Roman" panose="02020603050405020304" pitchFamily="18" charset="0"/>
              </a:rPr>
              <a:t>WorkforceGPS</a:t>
            </a:r>
            <a:endParaRPr lang="en-US" dirty="0">
              <a:cs typeface="Times New Roman" panose="02020603050405020304" pitchFamily="18" charset="0"/>
            </a:endParaRPr>
          </a:p>
          <a:p>
            <a:pPr marL="742950" lvl="1" indent="-285750">
              <a:buFont typeface="Arial" panose="020B0604020202020204" pitchFamily="34" charset="0"/>
              <a:buChar char="•"/>
            </a:pPr>
            <a:r>
              <a:rPr lang="en-US" dirty="0">
                <a:cs typeface="Times New Roman" panose="02020603050405020304" pitchFamily="18" charset="0"/>
                <a:hlinkClick r:id="rId3"/>
              </a:rPr>
              <a:t>https://dei.workforcegps.org/</a:t>
            </a:r>
            <a:endParaRPr lang="en-US" dirty="0">
              <a:cs typeface="Times New Roman" panose="02020603050405020304" pitchFamily="18" charset="0"/>
            </a:endParaRPr>
          </a:p>
          <a:p>
            <a:pPr marL="285750" indent="-285750">
              <a:buFont typeface="Arial" panose="020B0604020202020204" pitchFamily="34" charset="0"/>
              <a:buChar char="•"/>
            </a:pPr>
            <a:endParaRPr lang="en-US" dirty="0">
              <a:cs typeface="Times New Roman" panose="02020603050405020304" pitchFamily="18" charset="0"/>
            </a:endParaRPr>
          </a:p>
          <a:p>
            <a:pPr marL="285750" indent="-285750">
              <a:buFont typeface="Arial" panose="020B0604020202020204" pitchFamily="34" charset="0"/>
              <a:buChar char="•"/>
            </a:pPr>
            <a:r>
              <a:rPr lang="en-US" dirty="0">
                <a:cs typeface="Times New Roman" panose="02020603050405020304" pitchFamily="18" charset="0"/>
              </a:rPr>
              <a:t>US Department of Labor Websites for DEI topics</a:t>
            </a:r>
          </a:p>
          <a:p>
            <a:pPr marL="742950" lvl="1" indent="-285750">
              <a:buFont typeface="Arial" panose="020B0604020202020204" pitchFamily="34" charset="0"/>
              <a:buChar char="•"/>
            </a:pPr>
            <a:r>
              <a:rPr lang="en-US" dirty="0">
                <a:cs typeface="Times New Roman" panose="02020603050405020304" pitchFamily="18" charset="0"/>
                <a:hlinkClick r:id="rId4"/>
              </a:rPr>
              <a:t>https://www.dol.gov/odep/topics/DEI.htm</a:t>
            </a:r>
            <a:endParaRPr lang="en-US" dirty="0">
              <a:cs typeface="Times New Roman" panose="02020603050405020304" pitchFamily="18" charset="0"/>
            </a:endParaRPr>
          </a:p>
          <a:p>
            <a:pPr marL="742950" lvl="1" indent="-285750">
              <a:buFont typeface="Arial" panose="020B0604020202020204" pitchFamily="34" charset="0"/>
              <a:buChar char="•"/>
            </a:pPr>
            <a:r>
              <a:rPr lang="en-US" dirty="0">
                <a:cs typeface="Times New Roman" panose="02020603050405020304" pitchFamily="18" charset="0"/>
                <a:hlinkClick r:id="rId5"/>
              </a:rPr>
              <a:t>https://www.doleta.gov/disabilty/dei.cfm</a:t>
            </a:r>
            <a:endParaRPr lang="en-US" dirty="0">
              <a:cs typeface="Times New Roman" panose="02020603050405020304" pitchFamily="18" charset="0"/>
            </a:endParaRPr>
          </a:p>
          <a:p>
            <a:pPr marL="342900" indent="-342900">
              <a:buFont typeface="Arial" panose="020B0604020202020204" pitchFamily="34" charset="0"/>
              <a:buChar char="•"/>
            </a:pPr>
            <a:endParaRPr lang="en-US" altLang="en-US" dirty="0" smtClean="0">
              <a:cs typeface="Times New Roman" panose="02020603050405020304" pitchFamily="18" charset="0"/>
            </a:endParaRPr>
          </a:p>
          <a:p>
            <a:pPr marL="342900" indent="-342900">
              <a:buFont typeface="Arial" panose="020B0604020202020204" pitchFamily="34" charset="0"/>
              <a:buChar char="•"/>
            </a:pPr>
            <a:r>
              <a:rPr lang="en-US" altLang="en-US" dirty="0" smtClean="0">
                <a:cs typeface="Times New Roman" panose="02020603050405020304" pitchFamily="18" charset="0"/>
              </a:rPr>
              <a:t>The Work Site – Ticket Overview – Social Security</a:t>
            </a:r>
          </a:p>
          <a:p>
            <a:pPr lvl="2"/>
            <a:r>
              <a:rPr lang="en-US" dirty="0">
                <a:cs typeface="Times New Roman" panose="02020603050405020304" pitchFamily="18" charset="0"/>
                <a:hlinkClick r:id="rId6"/>
              </a:rPr>
              <a:t>https://</a:t>
            </a:r>
            <a:r>
              <a:rPr lang="en-US" dirty="0" smtClean="0">
                <a:cs typeface="Times New Roman" panose="02020603050405020304" pitchFamily="18" charset="0"/>
                <a:hlinkClick r:id="rId6"/>
              </a:rPr>
              <a:t>www.ssa.gov/work/overview.html</a:t>
            </a:r>
            <a:r>
              <a:rPr lang="en-US" dirty="0" smtClean="0">
                <a:cs typeface="Times New Roman" panose="02020603050405020304" pitchFamily="18" charset="0"/>
              </a:rPr>
              <a:t> </a:t>
            </a:r>
            <a:endParaRPr lang="en-US" altLang="en-US" dirty="0">
              <a:cs typeface="Times New Roman" panose="02020603050405020304" pitchFamily="18" charset="0"/>
            </a:endParaRPr>
          </a:p>
          <a:p>
            <a:pPr marL="342900" indent="-342900">
              <a:buFont typeface="Arial" panose="020B0604020202020204" pitchFamily="34" charset="0"/>
              <a:buChar char="•"/>
            </a:pPr>
            <a:endParaRPr lang="en-US" altLang="en-US" dirty="0" smtClean="0">
              <a:cs typeface="Times New Roman" panose="02020603050405020304" pitchFamily="18" charset="0"/>
            </a:endParaRPr>
          </a:p>
          <a:p>
            <a:pPr marL="342900" indent="-342900">
              <a:buFont typeface="Arial" panose="020B0604020202020204" pitchFamily="34" charset="0"/>
              <a:buChar char="•"/>
            </a:pPr>
            <a:r>
              <a:rPr lang="en-US" altLang="en-US" dirty="0" smtClean="0">
                <a:cs typeface="Times New Roman" panose="02020603050405020304" pitchFamily="18" charset="0"/>
              </a:rPr>
              <a:t>Your Ticket to Work</a:t>
            </a:r>
          </a:p>
          <a:p>
            <a:pPr fontAlgn="ctr"/>
            <a:r>
              <a:rPr lang="en-US" dirty="0" smtClean="0">
                <a:cs typeface="Times New Roman" panose="02020603050405020304" pitchFamily="18" charset="0"/>
              </a:rPr>
              <a:t>	</a:t>
            </a:r>
            <a:r>
              <a:rPr lang="en-US" dirty="0" smtClean="0">
                <a:cs typeface="Times New Roman" panose="02020603050405020304" pitchFamily="18" charset="0"/>
                <a:hlinkClick r:id="rId7"/>
              </a:rPr>
              <a:t>https</a:t>
            </a:r>
            <a:r>
              <a:rPr lang="en-US" dirty="0">
                <a:cs typeface="Times New Roman" panose="02020603050405020304" pitchFamily="18" charset="0"/>
                <a:hlinkClick r:id="rId7"/>
              </a:rPr>
              <a:t>://yourtickettowork.com</a:t>
            </a:r>
            <a:r>
              <a:rPr lang="en-US" dirty="0" smtClean="0">
                <a:cs typeface="Times New Roman" panose="02020603050405020304" pitchFamily="18" charset="0"/>
                <a:hlinkClick r:id="rId7"/>
              </a:rPr>
              <a:t>/</a:t>
            </a:r>
            <a:r>
              <a:rPr lang="en-US" dirty="0" smtClean="0">
                <a:cs typeface="Times New Roman" panose="02020603050405020304" pitchFamily="18" charset="0"/>
              </a:rPr>
              <a:t> </a:t>
            </a:r>
            <a:endParaRPr lang="en-US" dirty="0">
              <a:cs typeface="Times New Roman" panose="02020603050405020304" pitchFamily="18" charset="0"/>
            </a:endParaRPr>
          </a:p>
          <a:p>
            <a:pPr marL="342900" indent="-342900">
              <a:buFont typeface="Arial" panose="020B0604020202020204" pitchFamily="34" charset="0"/>
              <a:buChar char="•"/>
            </a:pPr>
            <a:endParaRPr lang="en-US" altLang="en-US" dirty="0">
              <a:cs typeface="Times New Roman" panose="02020603050405020304" pitchFamily="18" charset="0"/>
            </a:endParaRPr>
          </a:p>
          <a:p>
            <a:pPr marL="342900" indent="-342900">
              <a:buFont typeface="Arial" panose="020B0604020202020204" pitchFamily="34" charset="0"/>
              <a:buChar char="•"/>
            </a:pPr>
            <a:r>
              <a:rPr lang="en-US" altLang="en-US" dirty="0" smtClean="0">
                <a:cs typeface="Times New Roman" panose="02020603050405020304" pitchFamily="18" charset="0"/>
              </a:rPr>
              <a:t>Ticket to Work – How it Works</a:t>
            </a:r>
          </a:p>
          <a:p>
            <a:pPr lvl="1"/>
            <a:r>
              <a:rPr lang="en-US" dirty="0" smtClean="0">
                <a:cs typeface="Times New Roman" panose="02020603050405020304" pitchFamily="18" charset="0"/>
              </a:rPr>
              <a:t>	</a:t>
            </a:r>
            <a:r>
              <a:rPr lang="en-US" dirty="0" smtClean="0">
                <a:cs typeface="Times New Roman" panose="02020603050405020304" pitchFamily="18" charset="0"/>
                <a:hlinkClick r:id="rId8"/>
              </a:rPr>
              <a:t>https</a:t>
            </a:r>
            <a:r>
              <a:rPr lang="en-US" dirty="0">
                <a:cs typeface="Times New Roman" panose="02020603050405020304" pitchFamily="18" charset="0"/>
                <a:hlinkClick r:id="rId8"/>
              </a:rPr>
              <a:t>://</a:t>
            </a:r>
            <a:r>
              <a:rPr lang="en-US" dirty="0" smtClean="0">
                <a:cs typeface="Times New Roman" panose="02020603050405020304" pitchFamily="18" charset="0"/>
                <a:hlinkClick r:id="rId8"/>
              </a:rPr>
              <a:t>www.choosework.net/about/how-it-works/index.html</a:t>
            </a:r>
            <a:r>
              <a:rPr lang="en-US" dirty="0" smtClean="0">
                <a:cs typeface="Times New Roman" panose="02020603050405020304" pitchFamily="18" charset="0"/>
              </a:rPr>
              <a:t> </a:t>
            </a:r>
            <a:endParaRPr lang="en-US" altLang="en-US" dirty="0">
              <a:cs typeface="Times New Roman" panose="02020603050405020304" pitchFamily="18" charset="0"/>
            </a:endParaRPr>
          </a:p>
        </p:txBody>
      </p:sp>
      <p:sp>
        <p:nvSpPr>
          <p:cNvPr id="3" name="TextBox 2"/>
          <p:cNvSpPr txBox="1"/>
          <p:nvPr/>
        </p:nvSpPr>
        <p:spPr>
          <a:xfrm>
            <a:off x="3048730" y="457382"/>
            <a:ext cx="3281668" cy="523220"/>
          </a:xfrm>
          <a:prstGeom prst="rect">
            <a:avLst/>
          </a:prstGeom>
          <a:noFill/>
        </p:spPr>
        <p:txBody>
          <a:bodyPr wrap="non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Additional Resources</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5" name="Picture 2" descr="DEI Case Scenario Video Vignett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34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1841" y="457382"/>
            <a:ext cx="2095445" cy="523220"/>
          </a:xfrm>
          <a:prstGeom prst="rect">
            <a:avLst/>
          </a:prstGeom>
          <a:noFill/>
        </p:spPr>
        <p:txBody>
          <a:bodyPr wrap="non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Questions???</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8194" name="Picture 2" descr="C:\Users\ldunaway\AppData\Local\Microsoft\Windows\Temporary Internet Files\Content.IE5\AEVL0G88\ques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465" y="2091709"/>
            <a:ext cx="4394200" cy="439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EI Case Scenario Video Vignett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51" y="590434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88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473" y="380888"/>
            <a:ext cx="7187878" cy="523220"/>
          </a:xfrm>
          <a:prstGeom prst="rect">
            <a:avLst/>
          </a:prstGeom>
          <a:noFill/>
        </p:spPr>
        <p:txBody>
          <a:bodyPr wrap="square">
            <a:spAutoFit/>
          </a:bodyPr>
          <a:lstStyle/>
          <a:p>
            <a:pPr algn="ct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What is the purpose of DEI?</a:t>
            </a:r>
            <a:endParaRPr lang="en-US" sz="2800" dirty="0">
              <a:solidFill>
                <a:schemeClr val="bg1"/>
              </a:solidFill>
              <a:latin typeface="Times New Roman" panose="02020603050405020304" pitchFamily="18" charset="0"/>
              <a:ea typeface="Arial" charset="0"/>
              <a:cs typeface="Times New Roman" panose="02020603050405020304" pitchFamily="18" charset="0"/>
            </a:endParaRPr>
          </a:p>
        </p:txBody>
      </p:sp>
      <p:sp>
        <p:nvSpPr>
          <p:cNvPr id="3" name="Rectangle 2"/>
          <p:cNvSpPr/>
          <p:nvPr/>
        </p:nvSpPr>
        <p:spPr>
          <a:xfrm>
            <a:off x="675693" y="2011727"/>
            <a:ext cx="8277727" cy="2569934"/>
          </a:xfrm>
          <a:prstGeom prst="rect">
            <a:avLst/>
          </a:prstGeom>
        </p:spPr>
        <p:txBody>
          <a:bodyPr wrap="square">
            <a:spAutoFit/>
          </a:bodyPr>
          <a:lstStyle/>
          <a:p>
            <a:r>
              <a:rPr lang="en-US" dirty="0" smtClean="0"/>
              <a:t>The purpose of DEI is to </a:t>
            </a:r>
            <a:r>
              <a:rPr lang="en-US" dirty="0"/>
              <a:t>expand the capacity of American Job Centers (AJCs) to improve education, training, and employment outcomes for:</a:t>
            </a:r>
          </a:p>
          <a:p>
            <a:pPr fontAlgn="base">
              <a:spcBef>
                <a:spcPts val="1400"/>
              </a:spcBef>
              <a:buFont typeface="Arial" panose="020B0604020202020204" pitchFamily="34" charset="0"/>
              <a:buChar char="•"/>
            </a:pPr>
            <a:r>
              <a:rPr lang="en-US" dirty="0" smtClean="0"/>
              <a:t>Adults </a:t>
            </a:r>
            <a:r>
              <a:rPr lang="en-US" dirty="0"/>
              <a:t>(ages 18 and older) with visible and non-visible disabilities including those who have acquired disabilities in adulthood</a:t>
            </a:r>
          </a:p>
          <a:p>
            <a:pPr fontAlgn="base">
              <a:spcBef>
                <a:spcPts val="1400"/>
              </a:spcBef>
              <a:buFont typeface="Arial" panose="020B0604020202020204" pitchFamily="34" charset="0"/>
              <a:buChar char="•"/>
            </a:pPr>
            <a:r>
              <a:rPr lang="en-US" dirty="0"/>
              <a:t>Youth (ages 14-24) with visible and non-visible disabilities, including those who have chronic health conditions</a:t>
            </a:r>
          </a:p>
          <a:p>
            <a:pPr fontAlgn="base">
              <a:spcBef>
                <a:spcPts val="1400"/>
              </a:spcBef>
              <a:buFont typeface="Arial" panose="020B0604020202020204" pitchFamily="34" charset="0"/>
              <a:buChar char="•"/>
            </a:pPr>
            <a:r>
              <a:rPr lang="en-US" dirty="0"/>
              <a:t>Individuals (ages 14 and older) with significant disabilities (2014).</a:t>
            </a:r>
          </a:p>
        </p:txBody>
      </p:sp>
      <p:pic>
        <p:nvPicPr>
          <p:cNvPr id="4" name="Picture 2" descr="DEI Case Scenario Video Vignett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179" y="608722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result for maryland fla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51773" y="1773935"/>
            <a:ext cx="7449953" cy="4186325"/>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89460" y="2712936"/>
            <a:ext cx="7174578" cy="2308324"/>
          </a:xfrm>
          <a:prstGeom prst="rect">
            <a:avLst/>
          </a:prstGeom>
          <a:noFill/>
        </p:spPr>
        <p:txBody>
          <a:bodyPr wrap="square" rtlCol="0">
            <a:spAutoFit/>
          </a:bodyPr>
          <a:lstStyle/>
          <a:p>
            <a:r>
              <a:rPr lang="en-US" dirty="0"/>
              <a:t>This is the first time DEI has been implemented in the state of Maryland. </a:t>
            </a:r>
            <a:r>
              <a:rPr lang="en-US" dirty="0" smtClean="0"/>
              <a:t>Maryland is in Round VII of the federal DEI program. DEI </a:t>
            </a:r>
            <a:r>
              <a:rPr lang="en-US" dirty="0"/>
              <a:t>will be implemented in both Anne Arundel and Montgomery counties to leverage partnerships promoting the participation of individuals with disabilities in the currently-offered American Job Center (AJC) programs. American Job Center staff will provide flexible approaches to designing and providing training, supportive services, and innovative workplace strategies to job seekers with significant disabilities. </a:t>
            </a:r>
            <a:r>
              <a:rPr lang="en-US" dirty="0" smtClean="0"/>
              <a:t> </a:t>
            </a:r>
            <a:endParaRPr lang="en-US" sz="1000" dirty="0"/>
          </a:p>
        </p:txBody>
      </p:sp>
      <p:sp>
        <p:nvSpPr>
          <p:cNvPr id="3" name="Rectangle 2"/>
          <p:cNvSpPr/>
          <p:nvPr/>
        </p:nvSpPr>
        <p:spPr>
          <a:xfrm>
            <a:off x="938473" y="380888"/>
            <a:ext cx="7187878" cy="523220"/>
          </a:xfrm>
          <a:prstGeom prst="rect">
            <a:avLst/>
          </a:prstGeom>
          <a:noFill/>
        </p:spPr>
        <p:txBody>
          <a:bodyPr wrap="square">
            <a:spAutoFit/>
          </a:bodyPr>
          <a:lstStyle/>
          <a:p>
            <a:pPr algn="ct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How is DEI </a:t>
            </a:r>
            <a:r>
              <a:rPr lang="en-US" sz="2800" dirty="0" smtClean="0">
                <a:solidFill>
                  <a:schemeClr val="bg1"/>
                </a:solidFill>
                <a:latin typeface="Times New Roman" panose="02020603050405020304" pitchFamily="18" charset="0"/>
                <a:ea typeface="Arial" charset="0"/>
                <a:cs typeface="Times New Roman" panose="02020603050405020304" pitchFamily="18" charset="0"/>
              </a:rPr>
              <a:t>Being Implemented in </a:t>
            </a: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Marylan</a:t>
            </a:r>
            <a:r>
              <a:rPr lang="en-US" sz="2800" dirty="0" smtClean="0">
                <a:solidFill>
                  <a:schemeClr val="bg1"/>
                </a:solidFill>
                <a:latin typeface="Times New Roman" panose="02020603050405020304" pitchFamily="18" charset="0"/>
                <a:ea typeface="Arial" charset="0"/>
                <a:cs typeface="Times New Roman" panose="02020603050405020304" pitchFamily="18" charset="0"/>
              </a:rPr>
              <a:t>d</a:t>
            </a: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a:t>
            </a:r>
            <a:endParaRPr lang="en-US" sz="2800" dirty="0">
              <a:solidFill>
                <a:schemeClr val="bg1"/>
              </a:solidFill>
              <a:latin typeface="Times New Roman" panose="02020603050405020304" pitchFamily="18" charset="0"/>
              <a:ea typeface="Arial" charset="0"/>
              <a:cs typeface="Times New Roman" panose="02020603050405020304" pitchFamily="18" charset="0"/>
            </a:endParaRPr>
          </a:p>
        </p:txBody>
      </p:sp>
      <p:pic>
        <p:nvPicPr>
          <p:cNvPr id="6" name="Picture 2" descr="DEI Case Scenario Video Vignett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9179" y="608722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95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473" y="380888"/>
            <a:ext cx="7187878" cy="954107"/>
          </a:xfrm>
          <a:prstGeom prst="rect">
            <a:avLst/>
          </a:prstGeom>
          <a:noFill/>
        </p:spPr>
        <p:txBody>
          <a:bodyPr wrap="square">
            <a:spAutoFit/>
          </a:bodyPr>
          <a:lstStyle/>
          <a:p>
            <a:pPr algn="ct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How is DEI </a:t>
            </a:r>
            <a:r>
              <a:rPr lang="en-US" sz="2800" dirty="0" smtClean="0">
                <a:solidFill>
                  <a:schemeClr val="bg1"/>
                </a:solidFill>
                <a:latin typeface="Times New Roman" panose="02020603050405020304" pitchFamily="18" charset="0"/>
                <a:ea typeface="Arial" charset="0"/>
                <a:cs typeface="Times New Roman" panose="02020603050405020304" pitchFamily="18" charset="0"/>
              </a:rPr>
              <a:t>Being Implemented in </a:t>
            </a: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Marylan</a:t>
            </a:r>
            <a:r>
              <a:rPr lang="en-US" sz="2800" dirty="0" smtClean="0">
                <a:solidFill>
                  <a:schemeClr val="bg1"/>
                </a:solidFill>
                <a:latin typeface="Times New Roman" panose="02020603050405020304" pitchFamily="18" charset="0"/>
                <a:ea typeface="Arial" charset="0"/>
                <a:cs typeface="Times New Roman" panose="02020603050405020304" pitchFamily="18" charset="0"/>
              </a:rPr>
              <a:t>d</a:t>
            </a: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 </a:t>
            </a:r>
            <a:r>
              <a:rPr lang="en-US" sz="2800" dirty="0" err="1">
                <a:solidFill>
                  <a:schemeClr val="bg1"/>
                </a:solidFill>
                <a:latin typeface="Times New Roman" panose="02020603050405020304" pitchFamily="18" charset="0"/>
                <a:ea typeface="Arial" charset="0"/>
                <a:cs typeface="Times New Roman" panose="02020603050405020304" pitchFamily="18" charset="0"/>
              </a:rPr>
              <a:t>c</a:t>
            </a:r>
            <a:r>
              <a:rPr lang="en-US" sz="2800" b="0" i="0" dirty="0" err="1" smtClean="0">
                <a:solidFill>
                  <a:schemeClr val="bg1"/>
                </a:solidFill>
                <a:effectLst/>
                <a:latin typeface="Times New Roman" panose="02020603050405020304" pitchFamily="18" charset="0"/>
                <a:ea typeface="Arial" charset="0"/>
                <a:cs typeface="Times New Roman" panose="02020603050405020304" pitchFamily="18" charset="0"/>
              </a:rPr>
              <a:t>ont</a:t>
            </a: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a:t>
            </a:r>
            <a:endParaRPr lang="en-US" sz="2800" dirty="0">
              <a:solidFill>
                <a:schemeClr val="bg1"/>
              </a:solidFill>
              <a:latin typeface="Times New Roman" panose="02020603050405020304" pitchFamily="18" charset="0"/>
              <a:ea typeface="Arial" charset="0"/>
              <a:cs typeface="Times New Roman" panose="02020603050405020304" pitchFamily="18" charset="0"/>
            </a:endParaRPr>
          </a:p>
        </p:txBody>
      </p:sp>
      <p:sp>
        <p:nvSpPr>
          <p:cNvPr id="3" name="TextBox 2"/>
          <p:cNvSpPr txBox="1"/>
          <p:nvPr/>
        </p:nvSpPr>
        <p:spPr>
          <a:xfrm>
            <a:off x="938473" y="2212848"/>
            <a:ext cx="7187878" cy="2031325"/>
          </a:xfrm>
          <a:prstGeom prst="rect">
            <a:avLst/>
          </a:prstGeom>
          <a:noFill/>
        </p:spPr>
        <p:txBody>
          <a:bodyPr wrap="square" rtlCol="0">
            <a:spAutoFit/>
          </a:bodyPr>
          <a:lstStyle/>
          <a:p>
            <a:pPr algn="ctr"/>
            <a:r>
              <a:rPr lang="en-US" dirty="0" smtClean="0"/>
              <a:t>Maryland’s DEI Projected is titled: </a:t>
            </a:r>
          </a:p>
          <a:p>
            <a:pPr algn="ctr"/>
            <a:r>
              <a:rPr lang="en-US" b="1" dirty="0" smtClean="0"/>
              <a:t>“Working for Marylanders with Disabilities”</a:t>
            </a:r>
          </a:p>
          <a:p>
            <a:pPr algn="ctr"/>
            <a:endParaRPr lang="en-US" dirty="0"/>
          </a:p>
          <a:p>
            <a:pPr marL="285750" indent="-285750">
              <a:buFont typeface="Wingdings" panose="05000000000000000000" pitchFamily="2" charset="2"/>
              <a:buChar char="§"/>
            </a:pPr>
            <a:r>
              <a:rPr lang="en-US" dirty="0" smtClean="0"/>
              <a:t>Awarded from </a:t>
            </a:r>
            <a:r>
              <a:rPr lang="en-US" dirty="0"/>
              <a:t>October 2016 – April </a:t>
            </a:r>
            <a:r>
              <a:rPr lang="en-US" dirty="0" smtClean="0"/>
              <a:t>2020</a:t>
            </a:r>
          </a:p>
          <a:p>
            <a:pPr marL="285750" indent="-285750">
              <a:buFont typeface="Wingdings" panose="05000000000000000000" pitchFamily="2" charset="2"/>
              <a:buChar char="§"/>
            </a:pPr>
            <a:r>
              <a:rPr lang="en-US" dirty="0" smtClean="0"/>
              <a:t>Implemented in Anne Arundel and Montgomery Counties</a:t>
            </a:r>
          </a:p>
          <a:p>
            <a:pPr marL="285750" indent="-285750">
              <a:buFont typeface="Wingdings" panose="05000000000000000000" pitchFamily="2" charset="2"/>
              <a:buChar char="§"/>
            </a:pPr>
            <a:r>
              <a:rPr lang="en-US" dirty="0" smtClean="0"/>
              <a:t>Targeted population is individuals, ages 14 and over, with significant disabilities. </a:t>
            </a:r>
            <a:endParaRPr lang="en-US" dirty="0"/>
          </a:p>
        </p:txBody>
      </p:sp>
      <p:pic>
        <p:nvPicPr>
          <p:cNvPr id="4" name="Shape 159" descr="C:\Users\csnowden\AppData\Local\Microsoft\Windows\Temporary Internet Files\Content.IE5\1J4HE7AY\disabilities[1][1].gif"/>
          <p:cNvPicPr preferRelativeResize="0"/>
          <p:nvPr/>
        </p:nvPicPr>
        <p:blipFill rotWithShape="1">
          <a:blip r:embed="rId2">
            <a:alphaModFix/>
          </a:blip>
          <a:srcRect/>
          <a:stretch/>
        </p:blipFill>
        <p:spPr>
          <a:xfrm>
            <a:off x="2551212" y="4467225"/>
            <a:ext cx="3962400" cy="1665446"/>
          </a:xfrm>
          <a:prstGeom prst="rect">
            <a:avLst/>
          </a:prstGeom>
          <a:noFill/>
          <a:ln>
            <a:noFill/>
          </a:ln>
        </p:spPr>
      </p:pic>
      <p:pic>
        <p:nvPicPr>
          <p:cNvPr id="5"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9179" y="608722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69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8473" y="1843236"/>
            <a:ext cx="7680960" cy="4278094"/>
          </a:xfrm>
          <a:prstGeom prst="rect">
            <a:avLst/>
          </a:prstGeom>
          <a:noFill/>
        </p:spPr>
        <p:txBody>
          <a:bodyPr wrap="square" rtlCol="0">
            <a:spAutoFit/>
          </a:bodyPr>
          <a:lstStyle/>
          <a:p>
            <a:r>
              <a:rPr lang="en-US" dirty="0" smtClean="0"/>
              <a:t>Maryland DEI </a:t>
            </a:r>
            <a:r>
              <a:rPr lang="en-US" dirty="0"/>
              <a:t>supports </a:t>
            </a:r>
            <a:r>
              <a:rPr lang="en-US" dirty="0" smtClean="0"/>
              <a:t>jobseekers, ages 14 and older</a:t>
            </a:r>
            <a:r>
              <a:rPr lang="en-US" dirty="0"/>
              <a:t> </a:t>
            </a:r>
            <a:r>
              <a:rPr lang="en-US" dirty="0" smtClean="0"/>
              <a:t>that reside </a:t>
            </a:r>
            <a:r>
              <a:rPr lang="en-US" dirty="0"/>
              <a:t>in Anne Arundel County or Montgomery County </a:t>
            </a:r>
            <a:r>
              <a:rPr lang="en-US" dirty="0" smtClean="0"/>
              <a:t>with significant disabilities* as defined by receiving or having: 	</a:t>
            </a:r>
          </a:p>
          <a:p>
            <a:r>
              <a:rPr lang="en-US" dirty="0"/>
              <a:t>	</a:t>
            </a:r>
            <a:r>
              <a:rPr lang="en-US" dirty="0" smtClean="0"/>
              <a:t>• Supplemental </a:t>
            </a:r>
            <a:r>
              <a:rPr lang="en-US" dirty="0"/>
              <a:t>Security Income, </a:t>
            </a:r>
            <a:endParaRPr lang="en-US" dirty="0" smtClean="0"/>
          </a:p>
          <a:p>
            <a:r>
              <a:rPr lang="en-US" dirty="0"/>
              <a:t>	</a:t>
            </a:r>
            <a:r>
              <a:rPr lang="en-US" dirty="0" smtClean="0"/>
              <a:t>• </a:t>
            </a:r>
            <a:r>
              <a:rPr lang="en-US" dirty="0"/>
              <a:t>Social Security Disability Insurance, and/or </a:t>
            </a:r>
            <a:endParaRPr lang="en-US" dirty="0" smtClean="0"/>
          </a:p>
          <a:p>
            <a:r>
              <a:rPr lang="en-US" dirty="0"/>
              <a:t>	</a:t>
            </a:r>
            <a:r>
              <a:rPr lang="en-US" dirty="0" smtClean="0"/>
              <a:t>• </a:t>
            </a:r>
            <a:r>
              <a:rPr lang="en-US" dirty="0"/>
              <a:t>A physical, sensory, mental, cognitive, intellectual, or </a:t>
            </a:r>
            <a:r>
              <a:rPr lang="en-US" dirty="0" smtClean="0"/>
              <a:t>	developmental </a:t>
            </a:r>
            <a:r>
              <a:rPr lang="en-US" dirty="0"/>
              <a:t>disability requiring at least one of the following </a:t>
            </a:r>
            <a:r>
              <a:rPr lang="en-US" dirty="0" smtClean="0"/>
              <a:t>	to </a:t>
            </a:r>
            <a:r>
              <a:rPr lang="en-US" dirty="0"/>
              <a:t>obtain and maintain competitive integrated employment at </a:t>
            </a:r>
            <a:r>
              <a:rPr lang="en-US" dirty="0" smtClean="0"/>
              <a:t>	or </a:t>
            </a:r>
            <a:r>
              <a:rPr lang="en-US" dirty="0"/>
              <a:t>above minimum wage: </a:t>
            </a:r>
            <a:endParaRPr lang="en-US" dirty="0" smtClean="0"/>
          </a:p>
          <a:p>
            <a:pPr marL="1657350" lvl="3" indent="-285750">
              <a:buFont typeface="Wingdings" panose="05000000000000000000" pitchFamily="2" charset="2"/>
              <a:buChar char="§"/>
            </a:pPr>
            <a:r>
              <a:rPr lang="en-US" dirty="0"/>
              <a:t>Significant accommodations, </a:t>
            </a:r>
          </a:p>
          <a:p>
            <a:pPr marL="1657350" lvl="3" indent="-285750">
              <a:buFont typeface="Wingdings" panose="05000000000000000000" pitchFamily="2" charset="2"/>
              <a:buChar char="§"/>
            </a:pPr>
            <a:r>
              <a:rPr lang="en-US" dirty="0"/>
              <a:t>Significant supports, and/or </a:t>
            </a:r>
          </a:p>
          <a:p>
            <a:pPr marL="1657350" lvl="3" indent="-285750">
              <a:buFont typeface="Wingdings" panose="05000000000000000000" pitchFamily="2" charset="2"/>
              <a:buChar char="§"/>
            </a:pPr>
            <a:r>
              <a:rPr lang="en-US" dirty="0"/>
              <a:t>Customization of job responsibilities.</a:t>
            </a: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*Significant Disabilities as defined by Maryland Round VII DEI.</a:t>
            </a:r>
            <a:endParaRPr lang="en-US" sz="1400" dirty="0">
              <a:latin typeface="Times New Roman" panose="02020603050405020304" pitchFamily="18" charset="0"/>
              <a:cs typeface="Times New Roman" panose="02020603050405020304" pitchFamily="18" charset="0"/>
            </a:endParaRPr>
          </a:p>
        </p:txBody>
      </p:sp>
      <p:sp>
        <p:nvSpPr>
          <p:cNvPr id="5" name="Rectangle 4"/>
          <p:cNvSpPr/>
          <p:nvPr/>
        </p:nvSpPr>
        <p:spPr>
          <a:xfrm>
            <a:off x="938473" y="380888"/>
            <a:ext cx="7187878" cy="954107"/>
          </a:xfrm>
          <a:prstGeom prst="rect">
            <a:avLst/>
          </a:prstGeom>
          <a:noFill/>
        </p:spPr>
        <p:txBody>
          <a:bodyPr wrap="square">
            <a:spAutoFit/>
          </a:bodyPr>
          <a:lstStyle/>
          <a:p>
            <a:pPr algn="ct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Who Qualifies for </a:t>
            </a:r>
          </a:p>
          <a:p>
            <a:pPr algn="ctr"/>
            <a:r>
              <a:rPr lang="en-US" sz="2800" b="0" i="0" dirty="0" smtClean="0">
                <a:solidFill>
                  <a:schemeClr val="bg1"/>
                </a:solidFill>
                <a:effectLst/>
                <a:latin typeface="Times New Roman" panose="02020603050405020304" pitchFamily="18" charset="0"/>
                <a:ea typeface="Arial" charset="0"/>
                <a:cs typeface="Times New Roman" panose="02020603050405020304" pitchFamily="18" charset="0"/>
              </a:rPr>
              <a:t>“Working for Marylanders with Disabilities”?</a:t>
            </a:r>
            <a:endParaRPr lang="en-US" sz="2800" dirty="0">
              <a:solidFill>
                <a:schemeClr val="bg1"/>
              </a:solidFill>
              <a:latin typeface="Times New Roman" panose="02020603050405020304" pitchFamily="18" charset="0"/>
              <a:ea typeface="Arial" charset="0"/>
              <a:cs typeface="Times New Roman" panose="02020603050405020304" pitchFamily="18" charset="0"/>
            </a:endParaRPr>
          </a:p>
        </p:txBody>
      </p:sp>
      <p:pic>
        <p:nvPicPr>
          <p:cNvPr id="6"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5175" y="5923592"/>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96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53" y="5885091"/>
            <a:ext cx="1008100" cy="5342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4944" y="252240"/>
            <a:ext cx="8449056" cy="954107"/>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What are the Goals for </a:t>
            </a:r>
          </a:p>
          <a:p>
            <a:pPr algn="ctr"/>
            <a:r>
              <a:rPr lang="en-US" sz="2800" dirty="0" smtClean="0">
                <a:solidFill>
                  <a:schemeClr val="bg1"/>
                </a:solidFill>
                <a:latin typeface="Times New Roman" panose="02020603050405020304" pitchFamily="18" charset="0"/>
                <a:cs typeface="Times New Roman" panose="02020603050405020304" pitchFamily="18" charset="0"/>
              </a:rPr>
              <a:t>“Working for Marylanders with Disabilities”?</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Shape 143"/>
          <p:cNvSpPr txBox="1">
            <a:spLocks/>
          </p:cNvSpPr>
          <p:nvPr/>
        </p:nvSpPr>
        <p:spPr>
          <a:xfrm>
            <a:off x="457200" y="1868424"/>
            <a:ext cx="8229600" cy="4683125"/>
          </a:xfrm>
          <a:prstGeom prst="rect">
            <a:avLst/>
          </a:prstGeom>
          <a:noFill/>
          <a:ln>
            <a:noFill/>
          </a:ln>
        </p:spPr>
        <p:txBody>
          <a:bodyPr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342900">
              <a:spcBef>
                <a:spcPts val="400"/>
              </a:spcBef>
              <a:buSzPts val="2400"/>
              <a:buFont typeface="Wingdings" panose="05000000000000000000" pitchFamily="2" charset="2"/>
              <a:buChar char="ü"/>
            </a:pPr>
            <a:r>
              <a:rPr lang="en-US" sz="1800" dirty="0" smtClean="0">
                <a:latin typeface="Calibri"/>
                <a:ea typeface="Calibri"/>
                <a:cs typeface="Calibri"/>
                <a:sym typeface="Calibri"/>
              </a:rPr>
              <a:t>To increase the number of individuals with disabilities entering competitive integrated employment via services at the American Job Centers (AJC) </a:t>
            </a:r>
          </a:p>
          <a:p>
            <a:pPr marL="685801" lvl="1" indent="-342900">
              <a:spcBef>
                <a:spcPts val="600"/>
              </a:spcBef>
              <a:buFont typeface="Wingdings" panose="05000000000000000000" pitchFamily="2" charset="2"/>
              <a:buChar char="ü"/>
            </a:pPr>
            <a:endParaRPr lang="en-US" sz="1800" dirty="0" smtClean="0">
              <a:latin typeface="Calibri"/>
              <a:ea typeface="Calibri"/>
              <a:cs typeface="Calibri"/>
              <a:sym typeface="Calibri"/>
            </a:endParaRPr>
          </a:p>
          <a:p>
            <a:pPr marL="571500" lvl="1" indent="-342900">
              <a:spcBef>
                <a:spcPts val="600"/>
              </a:spcBef>
              <a:buSzPts val="2400"/>
              <a:buFont typeface="Wingdings" panose="05000000000000000000" pitchFamily="2" charset="2"/>
              <a:buChar char="ü"/>
            </a:pPr>
            <a:r>
              <a:rPr lang="en-US" sz="1800" dirty="0" smtClean="0">
                <a:latin typeface="Calibri"/>
                <a:ea typeface="Calibri"/>
                <a:cs typeface="Calibri"/>
                <a:sym typeface="Calibri"/>
              </a:rPr>
              <a:t>To improve accessibility of the AJC’s involved </a:t>
            </a:r>
          </a:p>
          <a:p>
            <a:pPr marL="411480" lvl="1" indent="-182880">
              <a:spcBef>
                <a:spcPts val="600"/>
              </a:spcBef>
              <a:buClr>
                <a:schemeClr val="lt1"/>
              </a:buClr>
              <a:buSzPts val="2400"/>
              <a:buFont typeface="Noto Sans Symbols"/>
              <a:buNone/>
            </a:pPr>
            <a:endParaRPr lang="en-US" dirty="0" smtClean="0">
              <a:latin typeface="Corbel"/>
              <a:ea typeface="Corbel"/>
              <a:cs typeface="Corbel"/>
              <a:sym typeface="Corbel"/>
            </a:endParaRPr>
          </a:p>
          <a:p>
            <a:pPr marL="182880" indent="-182880">
              <a:spcBef>
                <a:spcPts val="1600"/>
              </a:spcBef>
              <a:buClr>
                <a:schemeClr val="lt1"/>
              </a:buClr>
              <a:buSzPts val="2200"/>
              <a:buFont typeface="Noto Sans Symbols"/>
              <a:buNone/>
            </a:pPr>
            <a:endParaRPr lang="en-US" sz="2200" dirty="0">
              <a:latin typeface="Corbel"/>
              <a:ea typeface="Corbel"/>
              <a:cs typeface="Corbel"/>
              <a:sym typeface="Corbel"/>
            </a:endParaRPr>
          </a:p>
        </p:txBody>
      </p:sp>
      <p:pic>
        <p:nvPicPr>
          <p:cNvPr id="6" name="Shape 145" descr="C:\Users\csnowden\AppData\Local\Microsoft\Windows\Temporary Internet Files\Content.IE5\Y7R76MMV\AT[1].jpg"/>
          <p:cNvPicPr preferRelativeResize="0"/>
          <p:nvPr/>
        </p:nvPicPr>
        <p:blipFill rotWithShape="1">
          <a:blip r:embed="rId4">
            <a:alphaModFix/>
          </a:blip>
          <a:srcRect/>
          <a:stretch/>
        </p:blipFill>
        <p:spPr>
          <a:xfrm>
            <a:off x="2678229" y="3826563"/>
            <a:ext cx="3648075" cy="1582807"/>
          </a:xfrm>
          <a:prstGeom prst="rect">
            <a:avLst/>
          </a:prstGeom>
          <a:noFill/>
          <a:ln>
            <a:noFill/>
          </a:ln>
        </p:spPr>
      </p:pic>
    </p:spTree>
    <p:extLst>
      <p:ext uri="{BB962C8B-B14F-4D97-AF65-F5344CB8AC3E}">
        <p14:creationId xmlns:p14="http://schemas.microsoft.com/office/powerpoint/2010/main" val="11081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I Case Scenario Video Vignett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1053" y="5885091"/>
            <a:ext cx="1008100" cy="534293"/>
          </a:xfrm>
          <a:prstGeom prst="rect">
            <a:avLst/>
          </a:prstGeom>
          <a:noFill/>
          <a:extLst>
            <a:ext uri="{909E8E84-426E-40DD-AFC4-6F175D3DCCD1}">
              <a14:hiddenFill xmlns:a14="http://schemas.microsoft.com/office/drawing/2010/main">
                <a:solidFill>
                  <a:srgbClr val="FFFFFF"/>
                </a:solidFill>
              </a14:hiddenFill>
            </a:ext>
          </a:extLst>
        </p:spPr>
      </p:pic>
      <p:sp>
        <p:nvSpPr>
          <p:cNvPr id="3" name="Shape 150"/>
          <p:cNvSpPr txBox="1">
            <a:spLocks/>
          </p:cNvSpPr>
          <p:nvPr/>
        </p:nvSpPr>
        <p:spPr>
          <a:xfrm>
            <a:off x="457200" y="2262509"/>
            <a:ext cx="8229600" cy="4156875"/>
          </a:xfrm>
          <a:prstGeom prst="rect">
            <a:avLst/>
          </a:prstGeom>
          <a:noFill/>
          <a:ln>
            <a:noFill/>
          </a:ln>
        </p:spPr>
        <p:txBody>
          <a:bodyPr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lvl="1" indent="-342900">
              <a:lnSpc>
                <a:spcPct val="80000"/>
              </a:lnSpc>
              <a:spcBef>
                <a:spcPts val="600"/>
              </a:spcBef>
              <a:buSzPts val="2400"/>
              <a:buFont typeface="Wingdings" panose="05000000000000000000" pitchFamily="2" charset="2"/>
              <a:buChar char="ü"/>
            </a:pPr>
            <a:r>
              <a:rPr lang="en-US" sz="1800" dirty="0" smtClean="0">
                <a:latin typeface="Calibri"/>
                <a:ea typeface="Calibri"/>
                <a:cs typeface="Calibri"/>
                <a:sym typeface="Calibri"/>
              </a:rPr>
              <a:t>To increase the competency level and number of skilled staff in the AJC’s to serve individuals with significant disabilities. </a:t>
            </a:r>
          </a:p>
          <a:p>
            <a:pPr marL="685801" lvl="1" indent="-342900">
              <a:lnSpc>
                <a:spcPct val="80000"/>
              </a:lnSpc>
              <a:spcBef>
                <a:spcPts val="600"/>
              </a:spcBef>
              <a:buFont typeface="Wingdings" panose="05000000000000000000" pitchFamily="2" charset="2"/>
              <a:buChar char="ü"/>
            </a:pPr>
            <a:endParaRPr lang="en-US" sz="1800" dirty="0" smtClean="0">
              <a:latin typeface="Calibri"/>
              <a:ea typeface="Calibri"/>
              <a:cs typeface="Calibri"/>
              <a:sym typeface="Calibri"/>
            </a:endParaRPr>
          </a:p>
          <a:p>
            <a:pPr marL="571500" lvl="1" indent="-342900">
              <a:lnSpc>
                <a:spcPct val="80000"/>
              </a:lnSpc>
              <a:spcBef>
                <a:spcPts val="600"/>
              </a:spcBef>
              <a:buSzPts val="2400"/>
              <a:buFont typeface="Wingdings" panose="05000000000000000000" pitchFamily="2" charset="2"/>
              <a:buChar char="ü"/>
            </a:pPr>
            <a:r>
              <a:rPr lang="en-US" sz="1800" dirty="0" smtClean="0">
                <a:latin typeface="Calibri"/>
                <a:ea typeface="Calibri"/>
                <a:cs typeface="Calibri"/>
                <a:sym typeface="Calibri"/>
              </a:rPr>
              <a:t>To develop career pathways systems and programs to equip individuals with disabilities with skills, competencies, and credentials necessary to help them be competitive in the workforce. </a:t>
            </a:r>
          </a:p>
          <a:p>
            <a:pPr>
              <a:lnSpc>
                <a:spcPct val="80000"/>
              </a:lnSpc>
              <a:spcBef>
                <a:spcPts val="1600"/>
              </a:spcBef>
              <a:buSzPts val="2400"/>
              <a:buFont typeface="Wingdings" panose="05000000000000000000" pitchFamily="2" charset="2"/>
              <a:buChar char="ü"/>
            </a:pPr>
            <a:endParaRPr lang="en-US" sz="1800" dirty="0" smtClean="0">
              <a:latin typeface="Calibri"/>
              <a:ea typeface="Calibri"/>
              <a:cs typeface="Calibri"/>
              <a:sym typeface="Calibri"/>
            </a:endParaRPr>
          </a:p>
          <a:p>
            <a:pPr marL="571500" lvl="1" indent="-342900">
              <a:lnSpc>
                <a:spcPct val="80000"/>
              </a:lnSpc>
              <a:spcBef>
                <a:spcPts val="400"/>
              </a:spcBef>
              <a:buSzPts val="2400"/>
              <a:buFont typeface="Wingdings" panose="05000000000000000000" pitchFamily="2" charset="2"/>
              <a:buChar char="ü"/>
            </a:pPr>
            <a:r>
              <a:rPr lang="en-US" sz="1800" dirty="0" smtClean="0">
                <a:latin typeface="Calibri"/>
                <a:ea typeface="Calibri"/>
                <a:cs typeface="Calibri"/>
                <a:sym typeface="Calibri"/>
              </a:rPr>
              <a:t>To create a more robust workforce system to serve individuals with disabilities within the state of Maryland by addressing the needs of businesses. </a:t>
            </a:r>
          </a:p>
          <a:p>
            <a:pPr marL="182880" indent="-182880">
              <a:lnSpc>
                <a:spcPct val="80000"/>
              </a:lnSpc>
              <a:spcBef>
                <a:spcPts val="1600"/>
              </a:spcBef>
              <a:buClr>
                <a:schemeClr val="lt1"/>
              </a:buClr>
              <a:buSzPts val="2400"/>
              <a:buFont typeface="Noto Sans Symbols"/>
              <a:buNone/>
            </a:pPr>
            <a:endParaRPr lang="en-US" sz="2400" dirty="0">
              <a:solidFill>
                <a:schemeClr val="lt1"/>
              </a:solidFill>
              <a:latin typeface="Corbel"/>
              <a:ea typeface="Corbel"/>
              <a:cs typeface="Corbel"/>
              <a:sym typeface="Corbel"/>
            </a:endParaRPr>
          </a:p>
        </p:txBody>
      </p:sp>
      <p:sp>
        <p:nvSpPr>
          <p:cNvPr id="4" name="TextBox 3"/>
          <p:cNvSpPr txBox="1"/>
          <p:nvPr/>
        </p:nvSpPr>
        <p:spPr>
          <a:xfrm>
            <a:off x="694944" y="252240"/>
            <a:ext cx="8449056" cy="954107"/>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What are the Goals for </a:t>
            </a:r>
          </a:p>
          <a:p>
            <a:pPr algn="ctr"/>
            <a:r>
              <a:rPr lang="en-US" sz="2800" dirty="0" smtClean="0">
                <a:solidFill>
                  <a:schemeClr val="bg1"/>
                </a:solidFill>
                <a:latin typeface="Times New Roman" panose="02020603050405020304" pitchFamily="18" charset="0"/>
                <a:cs typeface="Times New Roman" panose="02020603050405020304" pitchFamily="18" charset="0"/>
              </a:rPr>
              <a:t>“Working for Marylanders with Disabilities”? </a:t>
            </a:r>
            <a:r>
              <a:rPr lang="en-US" sz="2800" dirty="0" err="1">
                <a:solidFill>
                  <a:schemeClr val="bg1"/>
                </a:solidFill>
                <a:latin typeface="Times New Roman" panose="02020603050405020304" pitchFamily="18" charset="0"/>
                <a:cs typeface="Times New Roman" panose="02020603050405020304" pitchFamily="18" charset="0"/>
              </a:rPr>
              <a:t>c</a:t>
            </a:r>
            <a:r>
              <a:rPr lang="en-US" sz="2800" dirty="0" err="1" smtClean="0">
                <a:solidFill>
                  <a:schemeClr val="bg1"/>
                </a:solidFill>
                <a:latin typeface="Times New Roman" panose="02020603050405020304" pitchFamily="18" charset="0"/>
                <a:cs typeface="Times New Roman" panose="02020603050405020304" pitchFamily="18" charset="0"/>
              </a:rPr>
              <a:t>ont</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8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08108931"/>
              </p:ext>
            </p:extLst>
          </p:nvPr>
        </p:nvGraphicFramePr>
        <p:xfrm>
          <a:off x="1732547" y="1905803"/>
          <a:ext cx="5823285" cy="3734600"/>
        </p:xfrm>
        <a:graphic>
          <a:graphicData uri="http://schemas.openxmlformats.org/drawingml/2006/table">
            <a:tbl>
              <a:tblPr firstRow="1" firstCol="1" bandRow="1">
                <a:tableStyleId>{5C22544A-7EE6-4342-B048-85BDC9FD1C3A}</a:tableStyleId>
              </a:tblPr>
              <a:tblGrid>
                <a:gridCol w="4637651">
                  <a:extLst>
                    <a:ext uri="{9D8B030D-6E8A-4147-A177-3AD203B41FA5}">
                      <a16:colId xmlns:a16="http://schemas.microsoft.com/office/drawing/2014/main" xmlns="" val="3108614155"/>
                    </a:ext>
                  </a:extLst>
                </a:gridCol>
                <a:gridCol w="1185634">
                  <a:extLst>
                    <a:ext uri="{9D8B030D-6E8A-4147-A177-3AD203B41FA5}">
                      <a16:colId xmlns:a16="http://schemas.microsoft.com/office/drawing/2014/main" xmlns="" val="2886795590"/>
                    </a:ext>
                  </a:extLst>
                </a:gridCol>
              </a:tblGrid>
              <a:tr h="462410">
                <a:tc>
                  <a:txBody>
                    <a:bodyPr/>
                    <a:lstStyle/>
                    <a:p>
                      <a:pPr marL="0" marR="0" algn="ctr">
                        <a:spcBef>
                          <a:spcPts val="0"/>
                        </a:spcBef>
                        <a:spcAft>
                          <a:spcPts val="0"/>
                        </a:spcAft>
                      </a:pPr>
                      <a:r>
                        <a:rPr lang="en-US" sz="1200" dirty="0">
                          <a:effectLst/>
                        </a:rPr>
                        <a:t>Indicators</a:t>
                      </a:r>
                    </a:p>
                    <a:p>
                      <a:pPr marL="0" marR="0" algn="ctr">
                        <a:spcBef>
                          <a:spcPts val="0"/>
                        </a:spcBef>
                        <a:spcAft>
                          <a:spcPts val="0"/>
                        </a:spcAft>
                      </a:pPr>
                      <a:r>
                        <a:rPr lang="en-US" sz="1200" dirty="0">
                          <a:effectLst/>
                        </a:rPr>
                        <a:t>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Outcomes</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797249486"/>
                  </a:ext>
                </a:extLst>
              </a:tr>
              <a:tr h="462410">
                <a:tc>
                  <a:txBody>
                    <a:bodyPr/>
                    <a:lstStyle/>
                    <a:p>
                      <a:pPr marL="0" marR="0">
                        <a:spcBef>
                          <a:spcPts val="0"/>
                        </a:spcBef>
                        <a:spcAft>
                          <a:spcPts val="0"/>
                        </a:spcAft>
                      </a:pPr>
                      <a:r>
                        <a:rPr lang="en-US" sz="1200" dirty="0">
                          <a:effectLst/>
                        </a:rPr>
                        <a:t>Total number of individuals with </a:t>
                      </a:r>
                      <a:r>
                        <a:rPr lang="en-US" sz="1200" dirty="0" smtClean="0">
                          <a:effectLst/>
                        </a:rPr>
                        <a:t>significant</a:t>
                      </a:r>
                      <a:r>
                        <a:rPr lang="en-US" sz="1200" baseline="0" dirty="0" smtClean="0">
                          <a:effectLst/>
                        </a:rPr>
                        <a:t> </a:t>
                      </a:r>
                      <a:r>
                        <a:rPr lang="en-US" sz="1200" dirty="0" smtClean="0">
                          <a:effectLst/>
                        </a:rPr>
                        <a:t>disabilities </a:t>
                      </a:r>
                      <a:r>
                        <a:rPr lang="en-US" sz="1200" dirty="0">
                          <a:effectLst/>
                        </a:rPr>
                        <a:t>to be served</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150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65380605"/>
                  </a:ext>
                </a:extLst>
              </a:tr>
              <a:tr h="266528">
                <a:tc>
                  <a:txBody>
                    <a:bodyPr/>
                    <a:lstStyle/>
                    <a:p>
                      <a:pPr marL="0" marR="0">
                        <a:spcBef>
                          <a:spcPts val="0"/>
                        </a:spcBef>
                        <a:spcAft>
                          <a:spcPts val="0"/>
                        </a:spcAft>
                      </a:pPr>
                      <a:r>
                        <a:rPr lang="en-US" sz="1200" dirty="0">
                          <a:effectLst/>
                        </a:rPr>
                        <a:t>Total number receiving career services</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150</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815404527"/>
                  </a:ext>
                </a:extLst>
              </a:tr>
              <a:tr h="462410">
                <a:tc>
                  <a:txBody>
                    <a:bodyPr/>
                    <a:lstStyle/>
                    <a:p>
                      <a:pPr marL="0" marR="0">
                        <a:spcBef>
                          <a:spcPts val="0"/>
                        </a:spcBef>
                        <a:spcAft>
                          <a:spcPts val="0"/>
                        </a:spcAft>
                      </a:pPr>
                      <a:r>
                        <a:rPr lang="en-US" sz="1200" dirty="0">
                          <a:effectLst/>
                        </a:rPr>
                        <a:t>Total number entering occupational training in a career pathways program</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90 (60%)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815605754"/>
                  </a:ext>
                </a:extLst>
              </a:tr>
              <a:tr h="462410">
                <a:tc>
                  <a:txBody>
                    <a:bodyPr/>
                    <a:lstStyle/>
                    <a:p>
                      <a:pPr marL="0" marR="0">
                        <a:spcBef>
                          <a:spcPts val="0"/>
                        </a:spcBef>
                        <a:spcAft>
                          <a:spcPts val="0"/>
                        </a:spcAft>
                      </a:pPr>
                      <a:r>
                        <a:rPr lang="en-US" sz="1200" dirty="0">
                          <a:effectLst/>
                        </a:rPr>
                        <a:t>Total number completing training in a career pathways program</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75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918362216"/>
                  </a:ext>
                </a:extLst>
              </a:tr>
              <a:tr h="693614">
                <a:tc>
                  <a:txBody>
                    <a:bodyPr/>
                    <a:lstStyle/>
                    <a:p>
                      <a:pPr marL="0" marR="0">
                        <a:spcBef>
                          <a:spcPts val="0"/>
                        </a:spcBef>
                        <a:spcAft>
                          <a:spcPts val="0"/>
                        </a:spcAft>
                      </a:pPr>
                      <a:r>
                        <a:rPr lang="en-US" sz="1200" dirty="0">
                          <a:effectLst/>
                        </a:rPr>
                        <a:t>Total number of individuals receiving an industry recognized certification</a:t>
                      </a:r>
                    </a:p>
                    <a:p>
                      <a:pPr marL="0" marR="0">
                        <a:spcBef>
                          <a:spcPts val="0"/>
                        </a:spcBef>
                        <a:spcAft>
                          <a:spcPts val="0"/>
                        </a:spcAft>
                      </a:pPr>
                      <a:r>
                        <a:rPr lang="en-US" sz="1200" dirty="0">
                          <a:effectLst/>
                        </a:rPr>
                        <a:t> </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75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20378757"/>
                  </a:ext>
                </a:extLst>
              </a:tr>
              <a:tr h="462410">
                <a:tc>
                  <a:txBody>
                    <a:bodyPr/>
                    <a:lstStyle/>
                    <a:p>
                      <a:pPr marL="0" marR="0">
                        <a:spcBef>
                          <a:spcPts val="0"/>
                        </a:spcBef>
                        <a:spcAft>
                          <a:spcPts val="0"/>
                        </a:spcAft>
                      </a:pPr>
                      <a:r>
                        <a:rPr lang="en-US" sz="1200">
                          <a:effectLst/>
                        </a:rPr>
                        <a:t>Total Number entering unsubsidized employment</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85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886378008"/>
                  </a:ext>
                </a:extLst>
              </a:tr>
              <a:tr h="231204">
                <a:tc>
                  <a:txBody>
                    <a:bodyPr/>
                    <a:lstStyle/>
                    <a:p>
                      <a:pPr marL="0" marR="0">
                        <a:spcBef>
                          <a:spcPts val="0"/>
                        </a:spcBef>
                        <a:spcAft>
                          <a:spcPts val="0"/>
                        </a:spcAft>
                      </a:pPr>
                      <a:r>
                        <a:rPr lang="en-US" sz="1200">
                          <a:effectLst/>
                        </a:rPr>
                        <a:t>Total hourly wage rate expected</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$9.00</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441881937"/>
                  </a:ext>
                </a:extLst>
              </a:tr>
              <a:tr h="231204">
                <a:tc>
                  <a:txBody>
                    <a:bodyPr/>
                    <a:lstStyle/>
                    <a:p>
                      <a:pPr marL="0" marR="0">
                        <a:spcBef>
                          <a:spcPts val="0"/>
                        </a:spcBef>
                        <a:spcAft>
                          <a:spcPts val="0"/>
                        </a:spcAft>
                      </a:pPr>
                      <a:r>
                        <a:rPr lang="en-US" sz="1200">
                          <a:effectLst/>
                        </a:rPr>
                        <a:t>Retention rate</a:t>
                      </a:r>
                      <a:endParaRPr lang="en-US"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65%</a:t>
                      </a:r>
                      <a:endParaRPr lang="en-US"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6632823"/>
                  </a:ext>
                </a:extLst>
              </a:tr>
            </a:tbl>
          </a:graphicData>
        </a:graphic>
      </p:graphicFrame>
      <p:sp>
        <p:nvSpPr>
          <p:cNvPr id="4" name="Rectangle 1"/>
          <p:cNvSpPr>
            <a:spLocks noChangeArrowheads="1"/>
          </p:cNvSpPr>
          <p:nvPr/>
        </p:nvSpPr>
        <p:spPr bwMode="auto">
          <a:xfrm>
            <a:off x="2544763" y="2616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222222"/>
                </a:solidFill>
                <a:effectLst/>
                <a:latin typeface="Arial" panose="020B0604020202020204" pitchFamily="34" charset="0"/>
                <a:ea typeface="Times New Roman" panose="02020603050405020304" pitchFamily="18" charset="0"/>
              </a:rPr>
              <a:t> </a:t>
            </a:r>
            <a:endParaRPr kumimoji="0" lang="en-US" altLang="en-US" sz="6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TextBox 4"/>
          <p:cNvSpPr txBox="1"/>
          <p:nvPr/>
        </p:nvSpPr>
        <p:spPr>
          <a:xfrm>
            <a:off x="1347537" y="500514"/>
            <a:ext cx="7161196" cy="523220"/>
          </a:xfrm>
          <a:prstGeom prst="rect">
            <a:avLst/>
          </a:prstGeom>
          <a:noFill/>
        </p:spPr>
        <p:txBody>
          <a:bodyPr wrap="square" rtlCol="0">
            <a:spAutoFit/>
          </a:bodyPr>
          <a:lstStyle/>
          <a:p>
            <a:pPr algn="ctr"/>
            <a:r>
              <a:rPr lang="en-US" sz="2800" dirty="0" smtClean="0">
                <a:solidFill>
                  <a:schemeClr val="bg1"/>
                </a:solidFill>
                <a:latin typeface="Times New Roman" panose="02020603050405020304" pitchFamily="18" charset="0"/>
                <a:cs typeface="Times New Roman" panose="02020603050405020304" pitchFamily="18" charset="0"/>
              </a:rPr>
              <a:t>Indicators and Outcomes</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6" name="Picture 2" descr="DEI Case Scenario Video Vignett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053" y="5885091"/>
            <a:ext cx="1008100" cy="5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164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4206</TotalTime>
  <Words>1763</Words>
  <Application>Microsoft Office PowerPoint</Application>
  <PresentationFormat>On-screen Show (4:3)</PresentationFormat>
  <Paragraphs>203</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Fathom Creative</dc:creator>
  <cp:lastModifiedBy>Natalie Clements</cp:lastModifiedBy>
  <cp:revision>128</cp:revision>
  <cp:lastPrinted>2017-06-21T12:03:43Z</cp:lastPrinted>
  <dcterms:created xsi:type="dcterms:W3CDTF">2016-06-08T15:53:39Z</dcterms:created>
  <dcterms:modified xsi:type="dcterms:W3CDTF">2018-01-03T14:45:00Z</dcterms:modified>
</cp:coreProperties>
</file>